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56" r:id="rId2"/>
    <p:sldId id="258" r:id="rId3"/>
    <p:sldId id="257" r:id="rId4"/>
    <p:sldId id="260" r:id="rId5"/>
    <p:sldId id="271" r:id="rId6"/>
    <p:sldId id="272" r:id="rId7"/>
    <p:sldId id="267" r:id="rId8"/>
    <p:sldId id="268" r:id="rId9"/>
    <p:sldId id="262" r:id="rId10"/>
    <p:sldId id="266" r:id="rId11"/>
    <p:sldId id="269" r:id="rId12"/>
    <p:sldId id="273" r:id="rId13"/>
    <p:sldId id="263" r:id="rId14"/>
    <p:sldId id="264" r:id="rId15"/>
    <p:sldId id="275" r:id="rId16"/>
  </p:sldIdLst>
  <p:sldSz cx="9144000" cy="5364163"/>
  <p:notesSz cx="6797675" cy="987425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9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CCFF99"/>
    <a:srgbClr val="CCFFCC"/>
    <a:srgbClr val="99CC00"/>
    <a:srgbClr val="99FF99"/>
    <a:srgbClr val="33CC33"/>
    <a:srgbClr val="0032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73878" autoAdjust="0"/>
  </p:normalViewPr>
  <p:slideViewPr>
    <p:cSldViewPr>
      <p:cViewPr varScale="1">
        <p:scale>
          <a:sx n="109" d="100"/>
          <a:sy n="109" d="100"/>
        </p:scale>
        <p:origin x="1296" y="90"/>
      </p:cViewPr>
      <p:guideLst>
        <p:guide orient="horz" pos="169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F35B9B32-8339-4A00-BB2B-8CD7056DC9B3}" type="datetimeFigureOut">
              <a:rPr lang="uk-UA" smtClean="0"/>
              <a:t>03.02.2021</a:t>
            </a:fld>
            <a:endParaRPr lang="uk-UA"/>
          </a:p>
        </p:txBody>
      </p:sp>
      <p:sp>
        <p:nvSpPr>
          <p:cNvPr id="4" name="Образ слайда 3"/>
          <p:cNvSpPr>
            <a:spLocks noGrp="1" noRot="1" noChangeAspect="1"/>
          </p:cNvSpPr>
          <p:nvPr>
            <p:ph type="sldImg" idx="2"/>
          </p:nvPr>
        </p:nvSpPr>
        <p:spPr>
          <a:xfrm>
            <a:off x="244475" y="741363"/>
            <a:ext cx="6308725" cy="370205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2D86B709-BE2F-40DB-A26C-E85C339E2249}" type="slidenum">
              <a:rPr lang="uk-UA" smtClean="0"/>
              <a:t>‹#›</a:t>
            </a:fld>
            <a:endParaRPr lang="uk-UA"/>
          </a:p>
        </p:txBody>
      </p:sp>
    </p:spTree>
    <p:extLst>
      <p:ext uri="{BB962C8B-B14F-4D97-AF65-F5344CB8AC3E}">
        <p14:creationId xmlns:p14="http://schemas.microsoft.com/office/powerpoint/2010/main" val="685218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zakon.rada.gov.ua/laws/show/889-19" TargetMode="External"/><Relationship Id="rId7" Type="http://schemas.openxmlformats.org/officeDocument/2006/relationships/hyperlink" Target="http://zakon.rada.gov.ua/laws/show/1700-18#n38"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zakon.rada.gov.ua/laws/show/1700-18#n26" TargetMode="External"/><Relationship Id="rId5" Type="http://schemas.openxmlformats.org/officeDocument/2006/relationships/hyperlink" Target="http://zakon.rada.gov.ua/laws/show/1402-19" TargetMode="External"/><Relationship Id="rId4" Type="http://schemas.openxmlformats.org/officeDocument/2006/relationships/hyperlink" Target="http://zakon.rada.gov.ua/laws/show/2493-14"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zakon.rada.gov.ua/laws/show/889-19" TargetMode="External"/><Relationship Id="rId7" Type="http://schemas.openxmlformats.org/officeDocument/2006/relationships/hyperlink" Target="http://zakon.rada.gov.ua/laws/show/1700-18#n38"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zakon.rada.gov.ua/laws/show/1700-18#n26" TargetMode="External"/><Relationship Id="rId5" Type="http://schemas.openxmlformats.org/officeDocument/2006/relationships/hyperlink" Target="http://zakon.rada.gov.ua/laws/show/1402-19" TargetMode="External"/><Relationship Id="rId4" Type="http://schemas.openxmlformats.org/officeDocument/2006/relationships/hyperlink" Target="http://zakon.rada.gov.ua/laws/show/2493-14"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zakon.rada.gov.ua/laws/show/889-19" TargetMode="External"/><Relationship Id="rId7" Type="http://schemas.openxmlformats.org/officeDocument/2006/relationships/hyperlink" Target="http://zakon.rada.gov.ua/laws/show/1700-18#n38"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zakon.rada.gov.ua/laws/show/1700-18#n26" TargetMode="External"/><Relationship Id="rId5" Type="http://schemas.openxmlformats.org/officeDocument/2006/relationships/hyperlink" Target="http://zakon.rada.gov.ua/laws/show/1402-19" TargetMode="External"/><Relationship Id="rId4" Type="http://schemas.openxmlformats.org/officeDocument/2006/relationships/hyperlink" Target="http://zakon.rada.gov.ua/laws/show/2493-14"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2D86B709-BE2F-40DB-A26C-E85C339E2249}" type="slidenum">
              <a:rPr lang="uk-UA" smtClean="0"/>
              <a:t>1</a:t>
            </a:fld>
            <a:endParaRPr lang="uk-UA"/>
          </a:p>
        </p:txBody>
      </p:sp>
    </p:spTree>
    <p:extLst>
      <p:ext uri="{BB962C8B-B14F-4D97-AF65-F5344CB8AC3E}">
        <p14:creationId xmlns:p14="http://schemas.microsoft.com/office/powerpoint/2010/main" val="4459831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44475" y="741363"/>
            <a:ext cx="6308725" cy="3702050"/>
          </a:xfrm>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2D86B709-BE2F-40DB-A26C-E85C339E2249}" type="slidenum">
              <a:rPr lang="uk-UA" smtClean="0"/>
              <a:t>10</a:t>
            </a:fld>
            <a:endParaRPr lang="uk-UA"/>
          </a:p>
        </p:txBody>
      </p:sp>
    </p:spTree>
    <p:extLst>
      <p:ext uri="{BB962C8B-B14F-4D97-AF65-F5344CB8AC3E}">
        <p14:creationId xmlns:p14="http://schemas.microsoft.com/office/powerpoint/2010/main" val="3277962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44475" y="741363"/>
            <a:ext cx="6308725" cy="3702050"/>
          </a:xfrm>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2D86B709-BE2F-40DB-A26C-E85C339E2249}" type="slidenum">
              <a:rPr lang="uk-UA" smtClean="0"/>
              <a:t>11</a:t>
            </a:fld>
            <a:endParaRPr lang="uk-UA"/>
          </a:p>
        </p:txBody>
      </p:sp>
    </p:spTree>
    <p:extLst>
      <p:ext uri="{BB962C8B-B14F-4D97-AF65-F5344CB8AC3E}">
        <p14:creationId xmlns:p14="http://schemas.microsoft.com/office/powerpoint/2010/main" val="32779623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44475" y="741363"/>
            <a:ext cx="6308725" cy="3702050"/>
          </a:xfrm>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2D86B709-BE2F-40DB-A26C-E85C339E2249}" type="slidenum">
              <a:rPr lang="uk-UA" smtClean="0"/>
              <a:t>12</a:t>
            </a:fld>
            <a:endParaRPr lang="uk-UA"/>
          </a:p>
        </p:txBody>
      </p:sp>
    </p:spTree>
    <p:extLst>
      <p:ext uri="{BB962C8B-B14F-4D97-AF65-F5344CB8AC3E}">
        <p14:creationId xmlns:p14="http://schemas.microsoft.com/office/powerpoint/2010/main" val="32779623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2D86B709-BE2F-40DB-A26C-E85C339E2249}" type="slidenum">
              <a:rPr lang="uk-UA" smtClean="0"/>
              <a:t>13</a:t>
            </a:fld>
            <a:endParaRPr lang="uk-UA"/>
          </a:p>
        </p:txBody>
      </p:sp>
    </p:spTree>
    <p:extLst>
      <p:ext uri="{BB962C8B-B14F-4D97-AF65-F5344CB8AC3E}">
        <p14:creationId xmlns:p14="http://schemas.microsoft.com/office/powerpoint/2010/main" val="3545157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2D86B709-BE2F-40DB-A26C-E85C339E2249}" type="slidenum">
              <a:rPr lang="uk-UA" smtClean="0"/>
              <a:t>14</a:t>
            </a:fld>
            <a:endParaRPr lang="uk-UA"/>
          </a:p>
        </p:txBody>
      </p:sp>
    </p:spTree>
    <p:extLst>
      <p:ext uri="{BB962C8B-B14F-4D97-AF65-F5344CB8AC3E}">
        <p14:creationId xmlns:p14="http://schemas.microsoft.com/office/powerpoint/2010/main" val="25656980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2D86B709-BE2F-40DB-A26C-E85C339E2249}" type="slidenum">
              <a:rPr lang="uk-UA" smtClean="0"/>
              <a:t>15</a:t>
            </a:fld>
            <a:endParaRPr lang="uk-UA"/>
          </a:p>
        </p:txBody>
      </p:sp>
    </p:spTree>
    <p:extLst>
      <p:ext uri="{BB962C8B-B14F-4D97-AF65-F5344CB8AC3E}">
        <p14:creationId xmlns:p14="http://schemas.microsoft.com/office/powerpoint/2010/main" val="2565698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44475" y="741363"/>
            <a:ext cx="6308725" cy="3702050"/>
          </a:xfrm>
        </p:spPr>
      </p:sp>
      <p:sp>
        <p:nvSpPr>
          <p:cNvPr id="3" name="Заметки 2"/>
          <p:cNvSpPr>
            <a:spLocks noGrp="1"/>
          </p:cNvSpPr>
          <p:nvPr>
            <p:ph type="body" idx="1"/>
          </p:nvPr>
        </p:nvSpPr>
        <p:spPr/>
        <p:txBody>
          <a:bodyPr/>
          <a:lstStyle/>
          <a:p>
            <a:r>
              <a:rPr lang="ru-RU" dirty="0" smtClean="0"/>
              <a:t>Законом  </a:t>
            </a:r>
            <a:r>
              <a:rPr lang="ru-RU" dirty="0" err="1" smtClean="0"/>
              <a:t>передбачено</a:t>
            </a:r>
            <a:r>
              <a:rPr lang="ru-RU" dirty="0" smtClean="0"/>
              <a:t> </a:t>
            </a:r>
            <a:r>
              <a:rPr lang="ru-RU" dirty="0" err="1" smtClean="0"/>
              <a:t>чотири</a:t>
            </a:r>
            <a:r>
              <a:rPr lang="ru-RU" dirty="0" smtClean="0"/>
              <a:t> </a:t>
            </a:r>
            <a:r>
              <a:rPr lang="ru-RU" dirty="0" err="1" smtClean="0"/>
              <a:t>типи</a:t>
            </a:r>
            <a:r>
              <a:rPr lang="ru-RU" dirty="0" smtClean="0"/>
              <a:t> </a:t>
            </a:r>
            <a:r>
              <a:rPr lang="ru-RU" dirty="0" err="1" smtClean="0"/>
              <a:t>декларацій</a:t>
            </a:r>
            <a:r>
              <a:rPr lang="ru-RU" dirty="0" smtClean="0"/>
              <a:t> </a:t>
            </a:r>
            <a:r>
              <a:rPr lang="ru-RU" dirty="0" err="1" smtClean="0"/>
              <a:t>суб’єкта</a:t>
            </a:r>
            <a:r>
              <a:rPr lang="ru-RU" dirty="0" smtClean="0"/>
              <a:t> </a:t>
            </a:r>
            <a:r>
              <a:rPr lang="ru-RU" dirty="0" err="1" smtClean="0"/>
              <a:t>декларування</a:t>
            </a:r>
            <a:endParaRPr lang="ru-RU" dirty="0" smtClean="0"/>
          </a:p>
          <a:p>
            <a:endParaRPr lang="ru-RU" dirty="0" smtClean="0"/>
          </a:p>
          <a:p>
            <a:r>
              <a:rPr lang="ru-RU" sz="1200" b="0" i="0" kern="1200" dirty="0" err="1" smtClean="0">
                <a:solidFill>
                  <a:schemeClr val="tx1"/>
                </a:solidFill>
                <a:effectLst/>
                <a:latin typeface="+mn-lt"/>
                <a:ea typeface="+mn-ea"/>
                <a:cs typeface="+mn-cs"/>
              </a:rPr>
              <a:t>Упродовж</a:t>
            </a:r>
            <a:r>
              <a:rPr lang="ru-RU" sz="1200" b="0" i="0" kern="1200" dirty="0" smtClean="0">
                <a:solidFill>
                  <a:schemeClr val="tx1"/>
                </a:solidFill>
                <a:effectLst/>
                <a:latin typeface="+mn-lt"/>
                <a:ea typeface="+mn-ea"/>
                <a:cs typeface="+mn-cs"/>
              </a:rPr>
              <a:t> семи </a:t>
            </a:r>
            <a:r>
              <a:rPr lang="ru-RU" sz="1200" b="0" i="0" kern="1200" dirty="0" err="1" smtClean="0">
                <a:solidFill>
                  <a:schemeClr val="tx1"/>
                </a:solidFill>
                <a:effectLst/>
                <a:latin typeface="+mn-lt"/>
                <a:ea typeface="+mn-ea"/>
                <a:cs typeface="+mn-cs"/>
              </a:rPr>
              <a:t>днів</a:t>
            </a:r>
            <a:r>
              <a:rPr lang="ru-RU" sz="1200" b="0" i="0" kern="1200" dirty="0" smtClean="0">
                <a:solidFill>
                  <a:schemeClr val="tx1"/>
                </a:solidFill>
                <a:effectLst/>
                <a:latin typeface="+mn-lt"/>
                <a:ea typeface="+mn-ea"/>
                <a:cs typeface="+mn-cs"/>
              </a:rPr>
              <a:t> після </a:t>
            </a:r>
            <a:r>
              <a:rPr lang="ru-RU" sz="1200" b="0" i="0" kern="1200" dirty="0" err="1" smtClean="0">
                <a:solidFill>
                  <a:schemeClr val="tx1"/>
                </a:solidFill>
                <a:effectLst/>
                <a:latin typeface="+mn-lt"/>
                <a:ea typeface="+mn-ea"/>
                <a:cs typeface="+mn-cs"/>
              </a:rPr>
              <a:t>подання</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декларації</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суб’єкт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декларування</a:t>
            </a:r>
            <a:r>
              <a:rPr lang="ru-RU" sz="1200" b="0" i="0" kern="1200" dirty="0" smtClean="0">
                <a:solidFill>
                  <a:schemeClr val="tx1"/>
                </a:solidFill>
                <a:effectLst/>
                <a:latin typeface="+mn-lt"/>
                <a:ea typeface="+mn-ea"/>
                <a:cs typeface="+mn-cs"/>
              </a:rPr>
              <a:t> має право подати </a:t>
            </a:r>
            <a:r>
              <a:rPr lang="ru-RU" sz="1200" b="0" i="0" kern="1200" dirty="0" err="1" smtClean="0">
                <a:solidFill>
                  <a:schemeClr val="tx1"/>
                </a:solidFill>
                <a:effectLst/>
                <a:latin typeface="+mn-lt"/>
                <a:ea typeface="+mn-ea"/>
                <a:cs typeface="+mn-cs"/>
              </a:rPr>
              <a:t>виправлену</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декларацію</a:t>
            </a:r>
            <a:endParaRPr lang="uk-UA" dirty="0"/>
          </a:p>
        </p:txBody>
      </p:sp>
      <p:sp>
        <p:nvSpPr>
          <p:cNvPr id="4" name="Номер слайда 3"/>
          <p:cNvSpPr>
            <a:spLocks noGrp="1"/>
          </p:cNvSpPr>
          <p:nvPr>
            <p:ph type="sldNum" sz="quarter" idx="10"/>
          </p:nvPr>
        </p:nvSpPr>
        <p:spPr/>
        <p:txBody>
          <a:bodyPr/>
          <a:lstStyle/>
          <a:p>
            <a:fld id="{2D86B709-BE2F-40DB-A26C-E85C339E2249}" type="slidenum">
              <a:rPr lang="uk-UA" smtClean="0"/>
              <a:t>2</a:t>
            </a:fld>
            <a:endParaRPr lang="uk-UA"/>
          </a:p>
        </p:txBody>
      </p:sp>
    </p:spTree>
    <p:extLst>
      <p:ext uri="{BB962C8B-B14F-4D97-AF65-F5344CB8AC3E}">
        <p14:creationId xmlns:p14="http://schemas.microsoft.com/office/powerpoint/2010/main" val="3342385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44475" y="741363"/>
            <a:ext cx="6308725" cy="3702050"/>
          </a:xfrm>
        </p:spPr>
      </p:sp>
      <p:sp>
        <p:nvSpPr>
          <p:cNvPr id="3" name="Заметки 2"/>
          <p:cNvSpPr>
            <a:spLocks noGrp="1"/>
          </p:cNvSpPr>
          <p:nvPr>
            <p:ph type="body" idx="1"/>
          </p:nvPr>
        </p:nvSpPr>
        <p:spPr/>
        <p:txBody>
          <a:bodyPr/>
          <a:lstStyle/>
          <a:p>
            <a:r>
              <a:rPr lang="uk-UA" sz="1200" b="0" i="0" kern="1200" dirty="0" smtClean="0">
                <a:solidFill>
                  <a:schemeClr val="tx1"/>
                </a:solidFill>
                <a:effectLst/>
                <a:latin typeface="+mn-lt"/>
                <a:ea typeface="+mn-ea"/>
                <a:cs typeface="+mn-cs"/>
              </a:rPr>
              <a:t>члени сім’ї - особи, які перебувають у шлюбі, а також їхні діти, у тому числі повнолітні, батьки, особи, які перебувають під опікою і піклуванням, інші особи, які спільно проживають, пов’язані спільним побутом, мають взаємні права та обов’язки (крім осіб, взаємні права та обов’язки яких не мають характеру сімейних), у тому числі особи, які спільно проживають, але не перебувають у шлюбі;</a:t>
            </a:r>
            <a:endParaRPr lang="uk-UA" dirty="0"/>
          </a:p>
        </p:txBody>
      </p:sp>
      <p:sp>
        <p:nvSpPr>
          <p:cNvPr id="4" name="Номер слайда 3"/>
          <p:cNvSpPr>
            <a:spLocks noGrp="1"/>
          </p:cNvSpPr>
          <p:nvPr>
            <p:ph type="sldNum" sz="quarter" idx="10"/>
          </p:nvPr>
        </p:nvSpPr>
        <p:spPr/>
        <p:txBody>
          <a:bodyPr/>
          <a:lstStyle/>
          <a:p>
            <a:fld id="{2D86B709-BE2F-40DB-A26C-E85C339E2249}" type="slidenum">
              <a:rPr lang="uk-UA" smtClean="0"/>
              <a:t>3</a:t>
            </a:fld>
            <a:endParaRPr lang="uk-UA"/>
          </a:p>
        </p:txBody>
      </p:sp>
    </p:spTree>
    <p:extLst>
      <p:ext uri="{BB962C8B-B14F-4D97-AF65-F5344CB8AC3E}">
        <p14:creationId xmlns:p14="http://schemas.microsoft.com/office/powerpoint/2010/main" val="1918837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44475" y="741363"/>
            <a:ext cx="6308725" cy="3702050"/>
          </a:xfrm>
        </p:spPr>
      </p:sp>
      <p:sp>
        <p:nvSpPr>
          <p:cNvPr id="3" name="Заметки 2"/>
          <p:cNvSpPr>
            <a:spLocks noGrp="1"/>
          </p:cNvSpPr>
          <p:nvPr>
            <p:ph type="body" idx="1"/>
          </p:nvPr>
        </p:nvSpPr>
        <p:spPr/>
        <p:txBody>
          <a:bodyPr/>
          <a:lstStyle/>
          <a:p>
            <a:r>
              <a:rPr lang="uk-UA" sz="1200" b="0" i="0" kern="1200" dirty="0" smtClean="0">
                <a:solidFill>
                  <a:schemeClr val="tx1"/>
                </a:solidFill>
                <a:effectLst/>
                <a:latin typeface="+mn-lt"/>
                <a:ea typeface="+mn-ea"/>
                <a:cs typeface="+mn-cs"/>
              </a:rPr>
              <a:t>1. Суб’єктами, на яких поширюється дія цього Закону, є:</a:t>
            </a:r>
          </a:p>
          <a:p>
            <a:r>
              <a:rPr lang="uk-UA" sz="1200" b="0" i="0" kern="1200" dirty="0" smtClean="0">
                <a:solidFill>
                  <a:schemeClr val="tx1"/>
                </a:solidFill>
                <a:effectLst/>
                <a:latin typeface="+mn-lt"/>
                <a:ea typeface="+mn-ea"/>
                <a:cs typeface="+mn-cs"/>
              </a:rPr>
              <a:t>1) особи, уповноважені на виконання функцій держави або місцевого самоврядування:</a:t>
            </a:r>
          </a:p>
          <a:p>
            <a:r>
              <a:rPr lang="uk-UA" sz="1200" b="0" i="0" kern="1200" dirty="0" smtClean="0">
                <a:solidFill>
                  <a:schemeClr val="tx1"/>
                </a:solidFill>
                <a:effectLst/>
                <a:latin typeface="+mn-lt"/>
                <a:ea typeface="+mn-ea"/>
                <a:cs typeface="+mn-cs"/>
              </a:rPr>
              <a:t>а) Президент України, Голова Верховної Ради України, його Перший заступник та заступник, Прем’єр-міністр України, Перший віце-прем’єр-міністр України, віце-прем’єр-міністри України, міністри, інші керівники центральних органів виконавчої влади, які не входять до складу Кабінету Міністрів України, та їх заступники, Голова Служби безпеки України, Генеральний прокурор, Голова Національного банку України, Голова та інші члени Рахункової палати, Уповноважений Верховної Ради України з прав людини, Голова Верховної Ради Автономної Республіки Крим, Голова Ради міністрів Автономної Республіки Крим;</a:t>
            </a:r>
          </a:p>
          <a:p>
            <a:r>
              <a:rPr lang="uk-UA" sz="1200" b="0" i="0" kern="1200" dirty="0" smtClean="0">
                <a:solidFill>
                  <a:schemeClr val="tx1"/>
                </a:solidFill>
                <a:effectLst/>
                <a:latin typeface="+mn-lt"/>
                <a:ea typeface="+mn-ea"/>
                <a:cs typeface="+mn-cs"/>
              </a:rPr>
              <a:t>б) народні депутати України, депутати Верховної Ради Автономної Республіки Крим, депутати місцевих рад, сільські, селищні, міські голови;</a:t>
            </a:r>
          </a:p>
          <a:p>
            <a:r>
              <a:rPr lang="uk-UA" sz="1200" b="0" i="0" kern="1200" dirty="0" smtClean="0">
                <a:solidFill>
                  <a:schemeClr val="tx1"/>
                </a:solidFill>
                <a:effectLst/>
                <a:latin typeface="+mn-lt"/>
                <a:ea typeface="+mn-ea"/>
                <a:cs typeface="+mn-cs"/>
              </a:rPr>
              <a:t>в) державні службовці, посадові особи місцевого самоврядування;</a:t>
            </a:r>
          </a:p>
          <a:p>
            <a:r>
              <a:rPr lang="uk-UA" sz="1200" b="0" i="0" kern="1200" dirty="0" smtClean="0">
                <a:solidFill>
                  <a:schemeClr val="tx1"/>
                </a:solidFill>
                <a:effectLst/>
                <a:latin typeface="+mn-lt"/>
                <a:ea typeface="+mn-ea"/>
                <a:cs typeface="+mn-cs"/>
              </a:rPr>
              <a:t>г) військові посадові особи Збройних Сил України, Державної служби спеціального зв’язку та захисту інформації України та інших утворених відповідно до законів військових формувань, крім військовослужбовців строкової військової служби, курсантів вищих військових навчальних закладів, курсантів вищих навчальних закладів, які мають у своєму складі військові інститути, курсантів факультетів, кафедр та відділень військової підготовки;</a:t>
            </a:r>
          </a:p>
          <a:p>
            <a:r>
              <a:rPr lang="uk-UA" sz="1200" b="0" i="0" kern="1200" dirty="0" smtClean="0">
                <a:solidFill>
                  <a:schemeClr val="tx1"/>
                </a:solidFill>
                <a:effectLst/>
                <a:latin typeface="+mn-lt"/>
                <a:ea typeface="+mn-ea"/>
                <a:cs typeface="+mn-cs"/>
              </a:rPr>
              <a:t>ґ) судді, </a:t>
            </a:r>
            <a:r>
              <a:rPr lang="uk-UA" sz="1200" b="0" i="0" kern="1200" dirty="0" err="1" smtClean="0">
                <a:solidFill>
                  <a:schemeClr val="tx1"/>
                </a:solidFill>
                <a:effectLst/>
                <a:latin typeface="+mn-lt"/>
                <a:ea typeface="+mn-ea"/>
                <a:cs typeface="+mn-cs"/>
              </a:rPr>
              <a:t>судді</a:t>
            </a:r>
            <a:r>
              <a:rPr lang="uk-UA" sz="1200" b="0" i="0" kern="1200" dirty="0" smtClean="0">
                <a:solidFill>
                  <a:schemeClr val="tx1"/>
                </a:solidFill>
                <a:effectLst/>
                <a:latin typeface="+mn-lt"/>
                <a:ea typeface="+mn-ea"/>
                <a:cs typeface="+mn-cs"/>
              </a:rPr>
              <a:t> Конституційного Суду України, Голова, заступник Голови, члени, інспектори Вищої ради правосуддя, посадові особи секретаріату Вищої ради правосуддя, Голова, заступник Голови, члени, інспектори Вищої кваліфікаційної комісії суддів України, посадові особи секретаріату цієї Комісії, посадові особи Державної судової адміністрації України, присяжні (під час виконання ними обов’язків у суді);</a:t>
            </a:r>
          </a:p>
          <a:p>
            <a:r>
              <a:rPr lang="uk-UA" sz="1200" b="0" i="0" kern="1200" dirty="0" smtClean="0">
                <a:solidFill>
                  <a:schemeClr val="tx1"/>
                </a:solidFill>
                <a:effectLst/>
                <a:latin typeface="+mn-lt"/>
                <a:ea typeface="+mn-ea"/>
                <a:cs typeface="+mn-cs"/>
              </a:rPr>
              <a:t>д) особи рядового і начальницького складу державної кримінально-виконавчої служби, податкової міліції, особи начальницького складу органів та підрозділів цивільного захисту, Державного бюро розслідувань, Національного антикорупційного бюро України;</a:t>
            </a:r>
          </a:p>
          <a:p>
            <a:r>
              <a:rPr lang="uk-UA" sz="1200" b="0" i="0" kern="1200" dirty="0" smtClean="0">
                <a:solidFill>
                  <a:schemeClr val="tx1"/>
                </a:solidFill>
                <a:effectLst/>
                <a:latin typeface="+mn-lt"/>
                <a:ea typeface="+mn-ea"/>
                <a:cs typeface="+mn-cs"/>
              </a:rPr>
              <a:t>е) посадові та службові особи органів прокуратури, Служби безпеки України, Державного бюро розслідувань, Національного антикорупційного бюро України, дипломатичної служби, державної лісової охорони, державної охорони природно-заповідного фонду, центрального органу виконавчої влади, що забезпечує формування та реалізацію державної податкової політики та державної політики у сфері державної митної справи;</a:t>
            </a:r>
          </a:p>
          <a:p>
            <a:r>
              <a:rPr lang="uk-UA" sz="1200" b="0" i="0" kern="1200" dirty="0" smtClean="0">
                <a:solidFill>
                  <a:schemeClr val="tx1"/>
                </a:solidFill>
                <a:effectLst/>
                <a:latin typeface="+mn-lt"/>
                <a:ea typeface="+mn-ea"/>
                <a:cs typeface="+mn-cs"/>
              </a:rPr>
              <a:t>є) члени Національного агентства з питань запобігання корупції;</a:t>
            </a:r>
          </a:p>
          <a:p>
            <a:r>
              <a:rPr lang="uk-UA" sz="1200" b="0" i="0" kern="1200" dirty="0" smtClean="0">
                <a:solidFill>
                  <a:schemeClr val="tx1"/>
                </a:solidFill>
                <a:effectLst/>
                <a:latin typeface="+mn-lt"/>
                <a:ea typeface="+mn-ea"/>
                <a:cs typeface="+mn-cs"/>
              </a:rPr>
              <a:t>ж) члени Центральної виборчої комісії;</a:t>
            </a:r>
          </a:p>
          <a:p>
            <a:r>
              <a:rPr lang="uk-UA" sz="1200" b="0" i="0" kern="1200" dirty="0" smtClean="0">
                <a:solidFill>
                  <a:schemeClr val="tx1"/>
                </a:solidFill>
                <a:effectLst/>
                <a:latin typeface="+mn-lt"/>
                <a:ea typeface="+mn-ea"/>
                <a:cs typeface="+mn-cs"/>
              </a:rPr>
              <a:t>з) поліцейські;</a:t>
            </a:r>
          </a:p>
          <a:p>
            <a:r>
              <a:rPr lang="uk-UA" sz="1200" b="0" i="0" kern="1200" dirty="0" smtClean="0">
                <a:solidFill>
                  <a:schemeClr val="tx1"/>
                </a:solidFill>
                <a:effectLst/>
                <a:latin typeface="+mn-lt"/>
                <a:ea typeface="+mn-ea"/>
                <a:cs typeface="+mn-cs"/>
              </a:rPr>
              <a:t>и) посадові та службові особи інших державних органів, </a:t>
            </a:r>
            <a:r>
              <a:rPr lang="uk-UA" sz="1200" b="0" i="0" kern="1200" dirty="0" err="1" smtClean="0">
                <a:solidFill>
                  <a:schemeClr val="tx1"/>
                </a:solidFill>
                <a:effectLst/>
                <a:latin typeface="+mn-lt"/>
                <a:ea typeface="+mn-ea"/>
                <a:cs typeface="+mn-cs"/>
              </a:rPr>
              <a:t>органів</a:t>
            </a:r>
            <a:r>
              <a:rPr lang="uk-UA" sz="1200" b="0" i="0" kern="1200" dirty="0" smtClean="0">
                <a:solidFill>
                  <a:schemeClr val="tx1"/>
                </a:solidFill>
                <a:effectLst/>
                <a:latin typeface="+mn-lt"/>
                <a:ea typeface="+mn-ea"/>
                <a:cs typeface="+mn-cs"/>
              </a:rPr>
              <a:t> влади Автономної Республіки Крим;</a:t>
            </a:r>
          </a:p>
          <a:p>
            <a:r>
              <a:rPr lang="uk-UA" sz="1200" b="0" i="0" kern="1200" dirty="0" smtClean="0">
                <a:solidFill>
                  <a:schemeClr val="tx1"/>
                </a:solidFill>
                <a:effectLst/>
                <a:latin typeface="+mn-lt"/>
                <a:ea typeface="+mn-ea"/>
                <a:cs typeface="+mn-cs"/>
              </a:rPr>
              <a:t>і) члени державних колегіальних органів;</a:t>
            </a:r>
          </a:p>
          <a:p>
            <a:endParaRPr lang="uk-UA" dirty="0" smtClean="0"/>
          </a:p>
          <a:p>
            <a:r>
              <a:rPr lang="uk-UA" sz="1200" b="0" i="0" kern="1200" dirty="0" smtClean="0">
                <a:solidFill>
                  <a:schemeClr val="tx1"/>
                </a:solidFill>
                <a:effectLst/>
                <a:latin typeface="+mn-lt"/>
                <a:ea typeface="+mn-ea"/>
                <a:cs typeface="+mn-cs"/>
              </a:rPr>
              <a:t>2) особи, які для цілей цього Закону прирівнюються до осіб, уповноважених на виконання функцій держави або місцевого самоврядування:</a:t>
            </a:r>
          </a:p>
          <a:p>
            <a:r>
              <a:rPr lang="uk-UA" sz="1200" b="0" i="0" kern="1200" dirty="0" smtClean="0">
                <a:solidFill>
                  <a:schemeClr val="tx1"/>
                </a:solidFill>
                <a:effectLst/>
                <a:latin typeface="+mn-lt"/>
                <a:ea typeface="+mn-ea"/>
                <a:cs typeface="+mn-cs"/>
              </a:rPr>
              <a:t>а) посадові особи юридичних осіб публічного права, які не зазначені у пункті 1 частини першої цієї статті, особи, які входять до складу наглядової ради державного банку, державного підприємства або державної організації, що має на меті одержання прибутку;</a:t>
            </a:r>
          </a:p>
          <a:p>
            <a:r>
              <a:rPr lang="uk-UA" sz="1200" b="0" i="0" kern="1200" dirty="0" smtClean="0">
                <a:solidFill>
                  <a:schemeClr val="tx1"/>
                </a:solidFill>
                <a:effectLst/>
                <a:latin typeface="+mn-lt"/>
                <a:ea typeface="+mn-ea"/>
                <a:cs typeface="+mn-cs"/>
              </a:rPr>
              <a:t>в) представники громадських об’єднань, наукових установ, навчальних закладів, експертів відповідної кваліфікації, інші особи, які входять до складу конкурсних комісій, утворених відповідно до </a:t>
            </a:r>
            <a:r>
              <a:rPr lang="uk-UA" sz="1200" b="0" i="0" u="sng" kern="1200" dirty="0" smtClean="0">
                <a:solidFill>
                  <a:schemeClr val="tx1"/>
                </a:solidFill>
                <a:effectLst/>
                <a:latin typeface="+mn-lt"/>
                <a:ea typeface="+mn-ea"/>
                <a:cs typeface="+mn-cs"/>
                <a:hlinkClick r:id="rId3"/>
              </a:rPr>
              <a:t>Закону України</a:t>
            </a:r>
            <a:r>
              <a:rPr lang="uk-UA" sz="1200" b="0" i="0" kern="1200" dirty="0" smtClean="0">
                <a:solidFill>
                  <a:schemeClr val="tx1"/>
                </a:solidFill>
                <a:effectLst/>
                <a:latin typeface="+mn-lt"/>
                <a:ea typeface="+mn-ea"/>
                <a:cs typeface="+mn-cs"/>
              </a:rPr>
              <a:t> "Про державну службу", </a:t>
            </a:r>
            <a:r>
              <a:rPr lang="uk-UA" sz="1200" b="0" i="0" u="sng" kern="1200" dirty="0" smtClean="0">
                <a:solidFill>
                  <a:schemeClr val="tx1"/>
                </a:solidFill>
                <a:effectLst/>
                <a:latin typeface="+mn-lt"/>
                <a:ea typeface="+mn-ea"/>
                <a:cs typeface="+mn-cs"/>
                <a:hlinkClick r:id="rId4"/>
              </a:rPr>
              <a:t>Закону України</a:t>
            </a:r>
            <a:r>
              <a:rPr lang="uk-UA" sz="1200" b="0" i="0" kern="1200" dirty="0" smtClean="0">
                <a:solidFill>
                  <a:schemeClr val="tx1"/>
                </a:solidFill>
                <a:effectLst/>
                <a:latin typeface="+mn-lt"/>
                <a:ea typeface="+mn-ea"/>
                <a:cs typeface="+mn-cs"/>
              </a:rPr>
              <a:t> "Про службу в органах місцевого самоврядування", Громадської ради доброчесності, утвореної відповідно до </a:t>
            </a:r>
            <a:r>
              <a:rPr lang="uk-UA" sz="1200" b="0" i="0" u="sng" kern="1200" dirty="0" smtClean="0">
                <a:solidFill>
                  <a:schemeClr val="tx1"/>
                </a:solidFill>
                <a:effectLst/>
                <a:latin typeface="+mn-lt"/>
                <a:ea typeface="+mn-ea"/>
                <a:cs typeface="+mn-cs"/>
                <a:hlinkClick r:id="rId5"/>
              </a:rPr>
              <a:t>Закону України</a:t>
            </a:r>
            <a:r>
              <a:rPr lang="uk-UA" sz="1200" b="0" i="0" kern="1200" dirty="0" smtClean="0">
                <a:solidFill>
                  <a:schemeClr val="tx1"/>
                </a:solidFill>
                <a:effectLst/>
                <a:latin typeface="+mn-lt"/>
                <a:ea typeface="+mn-ea"/>
                <a:cs typeface="+mn-cs"/>
              </a:rPr>
              <a:t> "Про судоустрій і статус суддів", громадських рад, </a:t>
            </a:r>
            <a:r>
              <a:rPr lang="uk-UA" sz="1200" b="0" i="0" kern="1200" dirty="0" err="1" smtClean="0">
                <a:solidFill>
                  <a:schemeClr val="tx1"/>
                </a:solidFill>
                <a:effectLst/>
                <a:latin typeface="+mn-lt"/>
                <a:ea typeface="+mn-ea"/>
                <a:cs typeface="+mn-cs"/>
              </a:rPr>
              <a:t>рад</a:t>
            </a:r>
            <a:r>
              <a:rPr lang="uk-UA" sz="1200" b="0" i="0" kern="1200" dirty="0" smtClean="0">
                <a:solidFill>
                  <a:schemeClr val="tx1"/>
                </a:solidFill>
                <a:effectLst/>
                <a:latin typeface="+mn-lt"/>
                <a:ea typeface="+mn-ea"/>
                <a:cs typeface="+mn-cs"/>
              </a:rPr>
              <a:t> громадського контролю, що утворені при державних органах та беруть участь у підготовці рішень з кадрових питань, підготовці, моніторингу, оцінці виконання антикорупційних програм, і при цьому не є особами, зазначеними у </a:t>
            </a:r>
            <a:r>
              <a:rPr lang="uk-UA" sz="1200" b="0" i="0" u="sng" kern="1200" dirty="0" smtClean="0">
                <a:solidFill>
                  <a:schemeClr val="tx1"/>
                </a:solidFill>
                <a:effectLst/>
                <a:latin typeface="+mn-lt"/>
                <a:ea typeface="+mn-ea"/>
                <a:cs typeface="+mn-cs"/>
                <a:hlinkClick r:id="rId6"/>
              </a:rPr>
              <a:t>пункті 1</a:t>
            </a:r>
            <a:r>
              <a:rPr lang="uk-UA" sz="1200" b="0" i="0" kern="1200" dirty="0" smtClean="0">
                <a:solidFill>
                  <a:schemeClr val="tx1"/>
                </a:solidFill>
                <a:effectLst/>
                <a:latin typeface="+mn-lt"/>
                <a:ea typeface="+mn-ea"/>
                <a:cs typeface="+mn-cs"/>
              </a:rPr>
              <a:t>, </a:t>
            </a:r>
            <a:r>
              <a:rPr lang="uk-UA" sz="1200" b="0" i="0" u="sng" kern="1200" dirty="0" smtClean="0">
                <a:solidFill>
                  <a:schemeClr val="tx1"/>
                </a:solidFill>
                <a:effectLst/>
                <a:latin typeface="+mn-lt"/>
                <a:ea typeface="+mn-ea"/>
                <a:cs typeface="+mn-cs"/>
                <a:hlinkClick r:id="rId7"/>
              </a:rPr>
              <a:t>підпункті "а"</a:t>
            </a:r>
            <a:r>
              <a:rPr lang="uk-UA" sz="1200" b="0" i="0" kern="1200" dirty="0" smtClean="0">
                <a:solidFill>
                  <a:schemeClr val="tx1"/>
                </a:solidFill>
                <a:effectLst/>
                <a:latin typeface="+mn-lt"/>
                <a:ea typeface="+mn-ea"/>
                <a:cs typeface="+mn-cs"/>
              </a:rPr>
              <a:t> пункту 2 частини першої цієї статті;</a:t>
            </a:r>
          </a:p>
          <a:p>
            <a:endParaRPr lang="uk-UA" sz="1200" b="0" i="0" kern="1200" dirty="0" smtClean="0">
              <a:solidFill>
                <a:schemeClr val="tx1"/>
              </a:solidFill>
              <a:effectLst/>
              <a:latin typeface="+mn-lt"/>
              <a:ea typeface="+mn-ea"/>
              <a:cs typeface="+mn-cs"/>
            </a:endParaRPr>
          </a:p>
          <a:p>
            <a:r>
              <a:rPr lang="uk-UA" sz="1200" b="0" i="0" kern="1200" dirty="0" smtClean="0">
                <a:solidFill>
                  <a:schemeClr val="tx1"/>
                </a:solidFill>
                <a:effectLst/>
                <a:latin typeface="+mn-lt"/>
                <a:ea typeface="+mn-ea"/>
                <a:cs typeface="+mn-cs"/>
              </a:rPr>
              <a:t>5) фізичні особи, які:</a:t>
            </a:r>
          </a:p>
          <a:p>
            <a:r>
              <a:rPr lang="uk-UA" sz="1200" b="0" i="0" kern="1200" dirty="0" smtClean="0">
                <a:solidFill>
                  <a:schemeClr val="tx1"/>
                </a:solidFill>
                <a:effectLst/>
                <a:latin typeface="+mn-lt"/>
                <a:ea typeface="+mn-ea"/>
                <a:cs typeface="+mn-cs"/>
              </a:rPr>
              <a:t>отримують кошти, майно в рамках реалізації в Україні програм (проектів) технічної або іншої, в тому числі безповоротної, допомоги у сфері запобігання, протидії корупції (як безпосередньо, так і через третіх осіб або будь-яким іншим способом, передбаченим відповідною програмою (проектом);</a:t>
            </a:r>
          </a:p>
          <a:p>
            <a:r>
              <a:rPr lang="uk-UA" sz="1200" b="0" i="0" kern="1200" dirty="0" smtClean="0">
                <a:solidFill>
                  <a:schemeClr val="tx1"/>
                </a:solidFill>
                <a:effectLst/>
                <a:latin typeface="+mn-lt"/>
                <a:ea typeface="+mn-ea"/>
                <a:cs typeface="+mn-cs"/>
              </a:rPr>
              <a:t>систематично, протягом року, виконують роботи, надають послуги щодо імплементації стандартів у сфері антикорупційної політики, моніторингу антикорупційної політики в Україні, підготовки пропозицій з питань формування, реалізації такої політики, - якщо фінансування (оплата) таких робіт, послуг здійснюється безпосередньо або через третіх осіб за рахунок технічної або іншої, в тому числі безповоротної, допомоги у сфері запобігання, протидії корупції;</a:t>
            </a:r>
          </a:p>
          <a:p>
            <a:r>
              <a:rPr lang="uk-UA" sz="1200" b="0" i="0" kern="1200" dirty="0" smtClean="0">
                <a:solidFill>
                  <a:schemeClr val="tx1"/>
                </a:solidFill>
                <a:effectLst/>
                <a:latin typeface="+mn-lt"/>
                <a:ea typeface="+mn-ea"/>
                <a:cs typeface="+mn-cs"/>
              </a:rPr>
              <a:t>є керівниками або входять до складу вищого органу управління, інших органів управління громадських об’єднань, інших непідприємницьких товариств, що здійснюють діяльність, пов’язану із запобіганням, протидією корупції, імплементацією стандартів у сфері антикорупційної політики, моніторингом антикорупційної політики в Україні, підготовкою пропозицій з питань формування, реалізації такої політики, та/або беруть участь, залучаються до здійснення заходів, пов’язаних із запобіганням, протидією корупції.</a:t>
            </a:r>
          </a:p>
          <a:p>
            <a:endParaRPr lang="uk-UA" sz="1200" b="0" i="0" kern="1200" dirty="0" smtClean="0">
              <a:solidFill>
                <a:schemeClr val="tx1"/>
              </a:solidFill>
              <a:effectLst/>
              <a:latin typeface="+mn-lt"/>
              <a:ea typeface="+mn-ea"/>
              <a:cs typeface="+mn-cs"/>
            </a:endParaRPr>
          </a:p>
          <a:p>
            <a:endParaRPr lang="uk-UA" dirty="0"/>
          </a:p>
        </p:txBody>
      </p:sp>
      <p:sp>
        <p:nvSpPr>
          <p:cNvPr id="4" name="Номер слайда 3"/>
          <p:cNvSpPr>
            <a:spLocks noGrp="1"/>
          </p:cNvSpPr>
          <p:nvPr>
            <p:ph type="sldNum" sz="quarter" idx="10"/>
          </p:nvPr>
        </p:nvSpPr>
        <p:spPr/>
        <p:txBody>
          <a:bodyPr/>
          <a:lstStyle/>
          <a:p>
            <a:fld id="{2D86B709-BE2F-40DB-A26C-E85C339E2249}" type="slidenum">
              <a:rPr lang="uk-UA" smtClean="0"/>
              <a:t>4</a:t>
            </a:fld>
            <a:endParaRPr lang="uk-UA"/>
          </a:p>
        </p:txBody>
      </p:sp>
    </p:spTree>
    <p:extLst>
      <p:ext uri="{BB962C8B-B14F-4D97-AF65-F5344CB8AC3E}">
        <p14:creationId xmlns:p14="http://schemas.microsoft.com/office/powerpoint/2010/main" val="1555047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44475" y="741363"/>
            <a:ext cx="6308725" cy="3702050"/>
          </a:xfrm>
        </p:spPr>
      </p:sp>
      <p:sp>
        <p:nvSpPr>
          <p:cNvPr id="3" name="Заметки 2"/>
          <p:cNvSpPr>
            <a:spLocks noGrp="1"/>
          </p:cNvSpPr>
          <p:nvPr>
            <p:ph type="body" idx="1"/>
          </p:nvPr>
        </p:nvSpPr>
        <p:spPr/>
        <p:txBody>
          <a:bodyPr/>
          <a:lstStyle/>
          <a:p>
            <a:r>
              <a:rPr lang="uk-UA" sz="1200" b="0" i="0" kern="1200" dirty="0" smtClean="0">
                <a:solidFill>
                  <a:schemeClr val="tx1"/>
                </a:solidFill>
                <a:effectLst/>
                <a:latin typeface="+mn-lt"/>
                <a:ea typeface="+mn-ea"/>
                <a:cs typeface="+mn-cs"/>
              </a:rPr>
              <a:t>1. Суб’єктами, на яких поширюється дія цього Закону, є:</a:t>
            </a:r>
          </a:p>
          <a:p>
            <a:r>
              <a:rPr lang="uk-UA" sz="1200" b="0" i="0" kern="1200" dirty="0" smtClean="0">
                <a:solidFill>
                  <a:schemeClr val="tx1"/>
                </a:solidFill>
                <a:effectLst/>
                <a:latin typeface="+mn-lt"/>
                <a:ea typeface="+mn-ea"/>
                <a:cs typeface="+mn-cs"/>
              </a:rPr>
              <a:t>1) особи, уповноважені на виконання функцій держави або місцевого самоврядування:</a:t>
            </a:r>
          </a:p>
          <a:p>
            <a:r>
              <a:rPr lang="uk-UA" sz="1200" b="0" i="0" kern="1200" dirty="0" smtClean="0">
                <a:solidFill>
                  <a:schemeClr val="tx1"/>
                </a:solidFill>
                <a:effectLst/>
                <a:latin typeface="+mn-lt"/>
                <a:ea typeface="+mn-ea"/>
                <a:cs typeface="+mn-cs"/>
              </a:rPr>
              <a:t>а) Президент України, Голова Верховної Ради України, його Перший заступник та заступник, Прем’єр-міністр України, Перший віце-прем’єр-міністр України, віце-прем’єр-міністри України, міністри, інші керівники центральних органів виконавчої влади, які не входять до складу Кабінету Міністрів України, та їх заступники, Голова Служби безпеки України, Генеральний прокурор, Голова Національного банку України, Голова та інші члени Рахункової палати, Уповноважений Верховної Ради України з прав людини, Голова Верховної Ради Автономної Республіки Крим, Голова Ради міністрів Автономної Республіки Крим;</a:t>
            </a:r>
          </a:p>
          <a:p>
            <a:r>
              <a:rPr lang="uk-UA" sz="1200" b="0" i="0" kern="1200" dirty="0" smtClean="0">
                <a:solidFill>
                  <a:schemeClr val="tx1"/>
                </a:solidFill>
                <a:effectLst/>
                <a:latin typeface="+mn-lt"/>
                <a:ea typeface="+mn-ea"/>
                <a:cs typeface="+mn-cs"/>
              </a:rPr>
              <a:t>б) народні депутати України, депутати Верховної Ради Автономної Республіки Крим, депутати місцевих рад, сільські, селищні, міські голови;</a:t>
            </a:r>
          </a:p>
          <a:p>
            <a:r>
              <a:rPr lang="uk-UA" sz="1200" b="0" i="0" kern="1200" dirty="0" smtClean="0">
                <a:solidFill>
                  <a:schemeClr val="tx1"/>
                </a:solidFill>
                <a:effectLst/>
                <a:latin typeface="+mn-lt"/>
                <a:ea typeface="+mn-ea"/>
                <a:cs typeface="+mn-cs"/>
              </a:rPr>
              <a:t>в) державні службовці, посадові особи місцевого самоврядування;</a:t>
            </a:r>
          </a:p>
          <a:p>
            <a:r>
              <a:rPr lang="uk-UA" sz="1200" b="0" i="0" kern="1200" dirty="0" smtClean="0">
                <a:solidFill>
                  <a:schemeClr val="tx1"/>
                </a:solidFill>
                <a:effectLst/>
                <a:latin typeface="+mn-lt"/>
                <a:ea typeface="+mn-ea"/>
                <a:cs typeface="+mn-cs"/>
              </a:rPr>
              <a:t>г) військові посадові особи Збройних Сил України, Державної служби спеціального зв’язку та захисту інформації України та інших утворених відповідно до законів військових формувань, крім військовослужбовців строкової військової служби, курсантів вищих військових навчальних закладів, курсантів вищих навчальних закладів, які мають у своєму складі військові інститути, курсантів факультетів, кафедр та відділень військової підготовки;</a:t>
            </a:r>
          </a:p>
          <a:p>
            <a:r>
              <a:rPr lang="uk-UA" sz="1200" b="0" i="0" kern="1200" dirty="0" smtClean="0">
                <a:solidFill>
                  <a:schemeClr val="tx1"/>
                </a:solidFill>
                <a:effectLst/>
                <a:latin typeface="+mn-lt"/>
                <a:ea typeface="+mn-ea"/>
                <a:cs typeface="+mn-cs"/>
              </a:rPr>
              <a:t>ґ) судді, </a:t>
            </a:r>
            <a:r>
              <a:rPr lang="uk-UA" sz="1200" b="0" i="0" kern="1200" dirty="0" err="1" smtClean="0">
                <a:solidFill>
                  <a:schemeClr val="tx1"/>
                </a:solidFill>
                <a:effectLst/>
                <a:latin typeface="+mn-lt"/>
                <a:ea typeface="+mn-ea"/>
                <a:cs typeface="+mn-cs"/>
              </a:rPr>
              <a:t>судді</a:t>
            </a:r>
            <a:r>
              <a:rPr lang="uk-UA" sz="1200" b="0" i="0" kern="1200" dirty="0" smtClean="0">
                <a:solidFill>
                  <a:schemeClr val="tx1"/>
                </a:solidFill>
                <a:effectLst/>
                <a:latin typeface="+mn-lt"/>
                <a:ea typeface="+mn-ea"/>
                <a:cs typeface="+mn-cs"/>
              </a:rPr>
              <a:t> Конституційного Суду України, Голова, заступник Голови, члени, інспектори Вищої ради правосуддя, посадові особи секретаріату Вищої ради правосуддя, Голова, заступник Голови, члени, інспектори Вищої кваліфікаційної комісії суддів України, посадові особи секретаріату цієї Комісії, посадові особи Державної судової адміністрації України, присяжні (під час виконання ними обов’язків у суді);</a:t>
            </a:r>
          </a:p>
          <a:p>
            <a:r>
              <a:rPr lang="uk-UA" sz="1200" b="0" i="0" kern="1200" dirty="0" smtClean="0">
                <a:solidFill>
                  <a:schemeClr val="tx1"/>
                </a:solidFill>
                <a:effectLst/>
                <a:latin typeface="+mn-lt"/>
                <a:ea typeface="+mn-ea"/>
                <a:cs typeface="+mn-cs"/>
              </a:rPr>
              <a:t>д) особи рядового і начальницького складу державної кримінально-виконавчої служби, податкової міліції, особи начальницького складу органів та підрозділів цивільного захисту, Державного бюро розслідувань, Національного антикорупційного бюро України;</a:t>
            </a:r>
          </a:p>
          <a:p>
            <a:r>
              <a:rPr lang="uk-UA" sz="1200" b="0" i="0" kern="1200" dirty="0" smtClean="0">
                <a:solidFill>
                  <a:schemeClr val="tx1"/>
                </a:solidFill>
                <a:effectLst/>
                <a:latin typeface="+mn-lt"/>
                <a:ea typeface="+mn-ea"/>
                <a:cs typeface="+mn-cs"/>
              </a:rPr>
              <a:t>е) посадові та службові особи органів прокуратури, Служби безпеки України, Державного бюро розслідувань, Національного антикорупційного бюро України, дипломатичної служби, державної лісової охорони, державної охорони природно-заповідного фонду, центрального органу виконавчої влади, що забезпечує формування та реалізацію державної податкової політики та державної політики у сфері державної митної справи;</a:t>
            </a:r>
          </a:p>
          <a:p>
            <a:r>
              <a:rPr lang="uk-UA" sz="1200" b="0" i="0" kern="1200" dirty="0" smtClean="0">
                <a:solidFill>
                  <a:schemeClr val="tx1"/>
                </a:solidFill>
                <a:effectLst/>
                <a:latin typeface="+mn-lt"/>
                <a:ea typeface="+mn-ea"/>
                <a:cs typeface="+mn-cs"/>
              </a:rPr>
              <a:t>є) члени Національного агентства з питань запобігання корупції;</a:t>
            </a:r>
          </a:p>
          <a:p>
            <a:r>
              <a:rPr lang="uk-UA" sz="1200" b="0" i="0" kern="1200" dirty="0" smtClean="0">
                <a:solidFill>
                  <a:schemeClr val="tx1"/>
                </a:solidFill>
                <a:effectLst/>
                <a:latin typeface="+mn-lt"/>
                <a:ea typeface="+mn-ea"/>
                <a:cs typeface="+mn-cs"/>
              </a:rPr>
              <a:t>ж) члени Центральної виборчої комісії;</a:t>
            </a:r>
          </a:p>
          <a:p>
            <a:r>
              <a:rPr lang="uk-UA" sz="1200" b="0" i="0" kern="1200" dirty="0" smtClean="0">
                <a:solidFill>
                  <a:schemeClr val="tx1"/>
                </a:solidFill>
                <a:effectLst/>
                <a:latin typeface="+mn-lt"/>
                <a:ea typeface="+mn-ea"/>
                <a:cs typeface="+mn-cs"/>
              </a:rPr>
              <a:t>з) поліцейські;</a:t>
            </a:r>
          </a:p>
          <a:p>
            <a:r>
              <a:rPr lang="uk-UA" sz="1200" b="0" i="0" kern="1200" dirty="0" smtClean="0">
                <a:solidFill>
                  <a:schemeClr val="tx1"/>
                </a:solidFill>
                <a:effectLst/>
                <a:latin typeface="+mn-lt"/>
                <a:ea typeface="+mn-ea"/>
                <a:cs typeface="+mn-cs"/>
              </a:rPr>
              <a:t>и) посадові та службові особи інших державних органів, </a:t>
            </a:r>
            <a:r>
              <a:rPr lang="uk-UA" sz="1200" b="0" i="0" kern="1200" dirty="0" err="1" smtClean="0">
                <a:solidFill>
                  <a:schemeClr val="tx1"/>
                </a:solidFill>
                <a:effectLst/>
                <a:latin typeface="+mn-lt"/>
                <a:ea typeface="+mn-ea"/>
                <a:cs typeface="+mn-cs"/>
              </a:rPr>
              <a:t>органів</a:t>
            </a:r>
            <a:r>
              <a:rPr lang="uk-UA" sz="1200" b="0" i="0" kern="1200" dirty="0" smtClean="0">
                <a:solidFill>
                  <a:schemeClr val="tx1"/>
                </a:solidFill>
                <a:effectLst/>
                <a:latin typeface="+mn-lt"/>
                <a:ea typeface="+mn-ea"/>
                <a:cs typeface="+mn-cs"/>
              </a:rPr>
              <a:t> влади Автономної Республіки Крим;</a:t>
            </a:r>
          </a:p>
          <a:p>
            <a:r>
              <a:rPr lang="uk-UA" sz="1200" b="0" i="0" kern="1200" dirty="0" smtClean="0">
                <a:solidFill>
                  <a:schemeClr val="tx1"/>
                </a:solidFill>
                <a:effectLst/>
                <a:latin typeface="+mn-lt"/>
                <a:ea typeface="+mn-ea"/>
                <a:cs typeface="+mn-cs"/>
              </a:rPr>
              <a:t>і) члени державних колегіальних органів;</a:t>
            </a:r>
          </a:p>
          <a:p>
            <a:endParaRPr lang="uk-UA" dirty="0" smtClean="0"/>
          </a:p>
          <a:p>
            <a:r>
              <a:rPr lang="uk-UA" sz="1200" b="0" i="0" kern="1200" dirty="0" smtClean="0">
                <a:solidFill>
                  <a:schemeClr val="tx1"/>
                </a:solidFill>
                <a:effectLst/>
                <a:latin typeface="+mn-lt"/>
                <a:ea typeface="+mn-ea"/>
                <a:cs typeface="+mn-cs"/>
              </a:rPr>
              <a:t>2) особи, які для цілей цього Закону прирівнюються до осіб, уповноважених на виконання функцій держави або місцевого самоврядування:</a:t>
            </a:r>
          </a:p>
          <a:p>
            <a:r>
              <a:rPr lang="uk-UA" sz="1200" b="0" i="0" kern="1200" dirty="0" smtClean="0">
                <a:solidFill>
                  <a:schemeClr val="tx1"/>
                </a:solidFill>
                <a:effectLst/>
                <a:latin typeface="+mn-lt"/>
                <a:ea typeface="+mn-ea"/>
                <a:cs typeface="+mn-cs"/>
              </a:rPr>
              <a:t>а) посадові особи юридичних осіб публічного права, які не зазначені у пункті 1 частини першої цієї статті, особи, які входять до складу наглядової ради державного банку, державного підприємства або державної організації, що має на меті одержання прибутку;</a:t>
            </a:r>
          </a:p>
          <a:p>
            <a:r>
              <a:rPr lang="uk-UA" sz="1200" b="0" i="0" kern="1200" dirty="0" smtClean="0">
                <a:solidFill>
                  <a:schemeClr val="tx1"/>
                </a:solidFill>
                <a:effectLst/>
                <a:latin typeface="+mn-lt"/>
                <a:ea typeface="+mn-ea"/>
                <a:cs typeface="+mn-cs"/>
              </a:rPr>
              <a:t>в) представники громадських об’єднань, наукових установ, навчальних закладів, експертів відповідної кваліфікації, інші особи, які входять до складу конкурсних комісій, утворених відповідно до </a:t>
            </a:r>
            <a:r>
              <a:rPr lang="uk-UA" sz="1200" b="0" i="0" u="sng" kern="1200" dirty="0" smtClean="0">
                <a:solidFill>
                  <a:schemeClr val="tx1"/>
                </a:solidFill>
                <a:effectLst/>
                <a:latin typeface="+mn-lt"/>
                <a:ea typeface="+mn-ea"/>
                <a:cs typeface="+mn-cs"/>
                <a:hlinkClick r:id="rId3"/>
              </a:rPr>
              <a:t>Закону України</a:t>
            </a:r>
            <a:r>
              <a:rPr lang="uk-UA" sz="1200" b="0" i="0" kern="1200" dirty="0" smtClean="0">
                <a:solidFill>
                  <a:schemeClr val="tx1"/>
                </a:solidFill>
                <a:effectLst/>
                <a:latin typeface="+mn-lt"/>
                <a:ea typeface="+mn-ea"/>
                <a:cs typeface="+mn-cs"/>
              </a:rPr>
              <a:t> "Про державну службу", </a:t>
            </a:r>
            <a:r>
              <a:rPr lang="uk-UA" sz="1200" b="0" i="0" u="sng" kern="1200" dirty="0" smtClean="0">
                <a:solidFill>
                  <a:schemeClr val="tx1"/>
                </a:solidFill>
                <a:effectLst/>
                <a:latin typeface="+mn-lt"/>
                <a:ea typeface="+mn-ea"/>
                <a:cs typeface="+mn-cs"/>
                <a:hlinkClick r:id="rId4"/>
              </a:rPr>
              <a:t>Закону України</a:t>
            </a:r>
            <a:r>
              <a:rPr lang="uk-UA" sz="1200" b="0" i="0" kern="1200" dirty="0" smtClean="0">
                <a:solidFill>
                  <a:schemeClr val="tx1"/>
                </a:solidFill>
                <a:effectLst/>
                <a:latin typeface="+mn-lt"/>
                <a:ea typeface="+mn-ea"/>
                <a:cs typeface="+mn-cs"/>
              </a:rPr>
              <a:t> "Про службу в органах місцевого самоврядування", Громадської ради доброчесності, утвореної відповідно до </a:t>
            </a:r>
            <a:r>
              <a:rPr lang="uk-UA" sz="1200" b="0" i="0" u="sng" kern="1200" dirty="0" smtClean="0">
                <a:solidFill>
                  <a:schemeClr val="tx1"/>
                </a:solidFill>
                <a:effectLst/>
                <a:latin typeface="+mn-lt"/>
                <a:ea typeface="+mn-ea"/>
                <a:cs typeface="+mn-cs"/>
                <a:hlinkClick r:id="rId5"/>
              </a:rPr>
              <a:t>Закону України</a:t>
            </a:r>
            <a:r>
              <a:rPr lang="uk-UA" sz="1200" b="0" i="0" kern="1200" dirty="0" smtClean="0">
                <a:solidFill>
                  <a:schemeClr val="tx1"/>
                </a:solidFill>
                <a:effectLst/>
                <a:latin typeface="+mn-lt"/>
                <a:ea typeface="+mn-ea"/>
                <a:cs typeface="+mn-cs"/>
              </a:rPr>
              <a:t> "Про судоустрій і статус суддів", громадських рад, </a:t>
            </a:r>
            <a:r>
              <a:rPr lang="uk-UA" sz="1200" b="0" i="0" kern="1200" dirty="0" err="1" smtClean="0">
                <a:solidFill>
                  <a:schemeClr val="tx1"/>
                </a:solidFill>
                <a:effectLst/>
                <a:latin typeface="+mn-lt"/>
                <a:ea typeface="+mn-ea"/>
                <a:cs typeface="+mn-cs"/>
              </a:rPr>
              <a:t>рад</a:t>
            </a:r>
            <a:r>
              <a:rPr lang="uk-UA" sz="1200" b="0" i="0" kern="1200" dirty="0" smtClean="0">
                <a:solidFill>
                  <a:schemeClr val="tx1"/>
                </a:solidFill>
                <a:effectLst/>
                <a:latin typeface="+mn-lt"/>
                <a:ea typeface="+mn-ea"/>
                <a:cs typeface="+mn-cs"/>
              </a:rPr>
              <a:t> громадського контролю, що утворені при державних органах та беруть участь у підготовці рішень з кадрових питань, підготовці, моніторингу, оцінці виконання антикорупційних програм, і при цьому не є особами, зазначеними у </a:t>
            </a:r>
            <a:r>
              <a:rPr lang="uk-UA" sz="1200" b="0" i="0" u="sng" kern="1200" dirty="0" smtClean="0">
                <a:solidFill>
                  <a:schemeClr val="tx1"/>
                </a:solidFill>
                <a:effectLst/>
                <a:latin typeface="+mn-lt"/>
                <a:ea typeface="+mn-ea"/>
                <a:cs typeface="+mn-cs"/>
                <a:hlinkClick r:id="rId6"/>
              </a:rPr>
              <a:t>пункті 1</a:t>
            </a:r>
            <a:r>
              <a:rPr lang="uk-UA" sz="1200" b="0" i="0" kern="1200" dirty="0" smtClean="0">
                <a:solidFill>
                  <a:schemeClr val="tx1"/>
                </a:solidFill>
                <a:effectLst/>
                <a:latin typeface="+mn-lt"/>
                <a:ea typeface="+mn-ea"/>
                <a:cs typeface="+mn-cs"/>
              </a:rPr>
              <a:t>, </a:t>
            </a:r>
            <a:r>
              <a:rPr lang="uk-UA" sz="1200" b="0" i="0" u="sng" kern="1200" dirty="0" smtClean="0">
                <a:solidFill>
                  <a:schemeClr val="tx1"/>
                </a:solidFill>
                <a:effectLst/>
                <a:latin typeface="+mn-lt"/>
                <a:ea typeface="+mn-ea"/>
                <a:cs typeface="+mn-cs"/>
                <a:hlinkClick r:id="rId7"/>
              </a:rPr>
              <a:t>підпункті "а"</a:t>
            </a:r>
            <a:r>
              <a:rPr lang="uk-UA" sz="1200" b="0" i="0" kern="1200" dirty="0" smtClean="0">
                <a:solidFill>
                  <a:schemeClr val="tx1"/>
                </a:solidFill>
                <a:effectLst/>
                <a:latin typeface="+mn-lt"/>
                <a:ea typeface="+mn-ea"/>
                <a:cs typeface="+mn-cs"/>
              </a:rPr>
              <a:t> пункту 2 частини першої цієї статті;</a:t>
            </a:r>
          </a:p>
          <a:p>
            <a:endParaRPr lang="uk-UA" sz="1200" b="0" i="0" kern="1200" dirty="0" smtClean="0">
              <a:solidFill>
                <a:schemeClr val="tx1"/>
              </a:solidFill>
              <a:effectLst/>
              <a:latin typeface="+mn-lt"/>
              <a:ea typeface="+mn-ea"/>
              <a:cs typeface="+mn-cs"/>
            </a:endParaRPr>
          </a:p>
          <a:p>
            <a:r>
              <a:rPr lang="uk-UA" sz="1200" b="0" i="0" kern="1200" dirty="0" smtClean="0">
                <a:solidFill>
                  <a:schemeClr val="tx1"/>
                </a:solidFill>
                <a:effectLst/>
                <a:latin typeface="+mn-lt"/>
                <a:ea typeface="+mn-ea"/>
                <a:cs typeface="+mn-cs"/>
              </a:rPr>
              <a:t>5) фізичні особи, які:</a:t>
            </a:r>
          </a:p>
          <a:p>
            <a:r>
              <a:rPr lang="uk-UA" sz="1200" b="0" i="0" kern="1200" dirty="0" smtClean="0">
                <a:solidFill>
                  <a:schemeClr val="tx1"/>
                </a:solidFill>
                <a:effectLst/>
                <a:latin typeface="+mn-lt"/>
                <a:ea typeface="+mn-ea"/>
                <a:cs typeface="+mn-cs"/>
              </a:rPr>
              <a:t>отримують кошти, майно в рамках реалізації в Україні програм (проектів) технічної або іншої, в тому числі безповоротної, допомоги у сфері запобігання, протидії корупції (як безпосередньо, так і через третіх осіб або будь-яким іншим способом, передбаченим відповідною програмою (проектом);</a:t>
            </a:r>
          </a:p>
          <a:p>
            <a:r>
              <a:rPr lang="uk-UA" sz="1200" b="0" i="0" kern="1200" dirty="0" smtClean="0">
                <a:solidFill>
                  <a:schemeClr val="tx1"/>
                </a:solidFill>
                <a:effectLst/>
                <a:latin typeface="+mn-lt"/>
                <a:ea typeface="+mn-ea"/>
                <a:cs typeface="+mn-cs"/>
              </a:rPr>
              <a:t>систематично, протягом року, виконують роботи, надають послуги щодо імплементації стандартів у сфері антикорупційної політики, моніторингу антикорупційної політики в Україні, підготовки пропозицій з питань формування, реалізації такої політики, - якщо фінансування (оплата) таких робіт, послуг здійснюється безпосередньо або через третіх осіб за рахунок технічної або іншої, в тому числі безповоротної, допомоги у сфері запобігання, протидії корупції;</a:t>
            </a:r>
          </a:p>
          <a:p>
            <a:r>
              <a:rPr lang="uk-UA" sz="1200" b="0" i="0" kern="1200" dirty="0" smtClean="0">
                <a:solidFill>
                  <a:schemeClr val="tx1"/>
                </a:solidFill>
                <a:effectLst/>
                <a:latin typeface="+mn-lt"/>
                <a:ea typeface="+mn-ea"/>
                <a:cs typeface="+mn-cs"/>
              </a:rPr>
              <a:t>є керівниками або входять до складу вищого органу управління, інших органів управління громадських об’єднань, інших непідприємницьких товариств, що здійснюють діяльність, пов’язану із запобіганням, протидією корупції, імплементацією стандартів у сфері антикорупційної політики, моніторингом антикорупційної політики в Україні, підготовкою пропозицій з питань формування, реалізації такої політики, та/або беруть участь, залучаються до здійснення заходів, пов’язаних із запобіганням, протидією корупції.</a:t>
            </a:r>
          </a:p>
          <a:p>
            <a:endParaRPr lang="uk-UA" sz="1200" b="0" i="0" kern="1200" dirty="0" smtClean="0">
              <a:solidFill>
                <a:schemeClr val="tx1"/>
              </a:solidFill>
              <a:effectLst/>
              <a:latin typeface="+mn-lt"/>
              <a:ea typeface="+mn-ea"/>
              <a:cs typeface="+mn-cs"/>
            </a:endParaRPr>
          </a:p>
          <a:p>
            <a:endParaRPr lang="uk-UA" dirty="0"/>
          </a:p>
        </p:txBody>
      </p:sp>
      <p:sp>
        <p:nvSpPr>
          <p:cNvPr id="4" name="Номер слайда 3"/>
          <p:cNvSpPr>
            <a:spLocks noGrp="1"/>
          </p:cNvSpPr>
          <p:nvPr>
            <p:ph type="sldNum" sz="quarter" idx="10"/>
          </p:nvPr>
        </p:nvSpPr>
        <p:spPr/>
        <p:txBody>
          <a:bodyPr/>
          <a:lstStyle/>
          <a:p>
            <a:fld id="{2D86B709-BE2F-40DB-A26C-E85C339E2249}" type="slidenum">
              <a:rPr lang="uk-UA" smtClean="0"/>
              <a:t>5</a:t>
            </a:fld>
            <a:endParaRPr lang="uk-UA"/>
          </a:p>
        </p:txBody>
      </p:sp>
    </p:spTree>
    <p:extLst>
      <p:ext uri="{BB962C8B-B14F-4D97-AF65-F5344CB8AC3E}">
        <p14:creationId xmlns:p14="http://schemas.microsoft.com/office/powerpoint/2010/main" val="1555047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44475" y="741363"/>
            <a:ext cx="6308725" cy="3702050"/>
          </a:xfrm>
        </p:spPr>
      </p:sp>
      <p:sp>
        <p:nvSpPr>
          <p:cNvPr id="3" name="Заметки 2"/>
          <p:cNvSpPr>
            <a:spLocks noGrp="1"/>
          </p:cNvSpPr>
          <p:nvPr>
            <p:ph type="body" idx="1"/>
          </p:nvPr>
        </p:nvSpPr>
        <p:spPr/>
        <p:txBody>
          <a:bodyPr/>
          <a:lstStyle/>
          <a:p>
            <a:r>
              <a:rPr lang="uk-UA" sz="1200" b="0" i="0" kern="1200" dirty="0" smtClean="0">
                <a:solidFill>
                  <a:schemeClr val="tx1"/>
                </a:solidFill>
                <a:effectLst/>
                <a:latin typeface="+mn-lt"/>
                <a:ea typeface="+mn-ea"/>
                <a:cs typeface="+mn-cs"/>
              </a:rPr>
              <a:t>1. Суб’єктами, на яких поширюється дія цього Закону, є:</a:t>
            </a:r>
          </a:p>
          <a:p>
            <a:r>
              <a:rPr lang="uk-UA" sz="1200" b="0" i="0" kern="1200" dirty="0" smtClean="0">
                <a:solidFill>
                  <a:schemeClr val="tx1"/>
                </a:solidFill>
                <a:effectLst/>
                <a:latin typeface="+mn-lt"/>
                <a:ea typeface="+mn-ea"/>
                <a:cs typeface="+mn-cs"/>
              </a:rPr>
              <a:t>1) особи, уповноважені на виконання функцій держави або місцевого самоврядування:</a:t>
            </a:r>
          </a:p>
          <a:p>
            <a:r>
              <a:rPr lang="uk-UA" sz="1200" b="0" i="0" kern="1200" dirty="0" smtClean="0">
                <a:solidFill>
                  <a:schemeClr val="tx1"/>
                </a:solidFill>
                <a:effectLst/>
                <a:latin typeface="+mn-lt"/>
                <a:ea typeface="+mn-ea"/>
                <a:cs typeface="+mn-cs"/>
              </a:rPr>
              <a:t>а) Президент України, Голова Верховної Ради України, його Перший заступник та заступник, Прем’єр-міністр України, Перший віце-прем’єр-міністр України, віце-прем’єр-міністри України, міністри, інші керівники центральних органів виконавчої влади, які не входять до складу Кабінету Міністрів України, та їх заступники, Голова Служби безпеки України, Генеральний прокурор, Голова Національного банку України, Голова та інші члени Рахункової палати, Уповноважений Верховної Ради України з прав людини, Голова Верховної Ради Автономної Республіки Крим, Голова Ради міністрів Автономної Республіки Крим;</a:t>
            </a:r>
          </a:p>
          <a:p>
            <a:r>
              <a:rPr lang="uk-UA" sz="1200" b="0" i="0" kern="1200" dirty="0" smtClean="0">
                <a:solidFill>
                  <a:schemeClr val="tx1"/>
                </a:solidFill>
                <a:effectLst/>
                <a:latin typeface="+mn-lt"/>
                <a:ea typeface="+mn-ea"/>
                <a:cs typeface="+mn-cs"/>
              </a:rPr>
              <a:t>б) народні депутати України, депутати Верховної Ради Автономної Республіки Крим, депутати місцевих рад, сільські, селищні, міські голови;</a:t>
            </a:r>
          </a:p>
          <a:p>
            <a:r>
              <a:rPr lang="uk-UA" sz="1200" b="0" i="0" kern="1200" dirty="0" smtClean="0">
                <a:solidFill>
                  <a:schemeClr val="tx1"/>
                </a:solidFill>
                <a:effectLst/>
                <a:latin typeface="+mn-lt"/>
                <a:ea typeface="+mn-ea"/>
                <a:cs typeface="+mn-cs"/>
              </a:rPr>
              <a:t>в) державні службовці, посадові особи місцевого самоврядування;</a:t>
            </a:r>
          </a:p>
          <a:p>
            <a:r>
              <a:rPr lang="uk-UA" sz="1200" b="0" i="0" kern="1200" dirty="0" smtClean="0">
                <a:solidFill>
                  <a:schemeClr val="tx1"/>
                </a:solidFill>
                <a:effectLst/>
                <a:latin typeface="+mn-lt"/>
                <a:ea typeface="+mn-ea"/>
                <a:cs typeface="+mn-cs"/>
              </a:rPr>
              <a:t>г) військові посадові особи Збройних Сил України, Державної служби спеціального зв’язку та захисту інформації України та інших утворених відповідно до законів військових формувань, крім військовослужбовців строкової військової служби, курсантів вищих військових навчальних закладів, курсантів вищих навчальних закладів, які мають у своєму складі військові інститути, курсантів факультетів, кафедр та відділень військової підготовки;</a:t>
            </a:r>
          </a:p>
          <a:p>
            <a:r>
              <a:rPr lang="uk-UA" sz="1200" b="0" i="0" kern="1200" dirty="0" smtClean="0">
                <a:solidFill>
                  <a:schemeClr val="tx1"/>
                </a:solidFill>
                <a:effectLst/>
                <a:latin typeface="+mn-lt"/>
                <a:ea typeface="+mn-ea"/>
                <a:cs typeface="+mn-cs"/>
              </a:rPr>
              <a:t>ґ) судді, </a:t>
            </a:r>
            <a:r>
              <a:rPr lang="uk-UA" sz="1200" b="0" i="0" kern="1200" dirty="0" err="1" smtClean="0">
                <a:solidFill>
                  <a:schemeClr val="tx1"/>
                </a:solidFill>
                <a:effectLst/>
                <a:latin typeface="+mn-lt"/>
                <a:ea typeface="+mn-ea"/>
                <a:cs typeface="+mn-cs"/>
              </a:rPr>
              <a:t>судді</a:t>
            </a:r>
            <a:r>
              <a:rPr lang="uk-UA" sz="1200" b="0" i="0" kern="1200" dirty="0" smtClean="0">
                <a:solidFill>
                  <a:schemeClr val="tx1"/>
                </a:solidFill>
                <a:effectLst/>
                <a:latin typeface="+mn-lt"/>
                <a:ea typeface="+mn-ea"/>
                <a:cs typeface="+mn-cs"/>
              </a:rPr>
              <a:t> Конституційного Суду України, Голова, заступник Голови, члени, інспектори Вищої ради правосуддя, посадові особи секретаріату Вищої ради правосуддя, Голова, заступник Голови, члени, інспектори Вищої кваліфікаційної комісії суддів України, посадові особи секретаріату цієї Комісії, посадові особи Державної судової адміністрації України, присяжні (під час виконання ними обов’язків у суді);</a:t>
            </a:r>
          </a:p>
          <a:p>
            <a:r>
              <a:rPr lang="uk-UA" sz="1200" b="0" i="0" kern="1200" dirty="0" smtClean="0">
                <a:solidFill>
                  <a:schemeClr val="tx1"/>
                </a:solidFill>
                <a:effectLst/>
                <a:latin typeface="+mn-lt"/>
                <a:ea typeface="+mn-ea"/>
                <a:cs typeface="+mn-cs"/>
              </a:rPr>
              <a:t>д) особи рядового і начальницького складу державної кримінально-виконавчої служби, податкової міліції, особи начальницького складу органів та підрозділів цивільного захисту, Державного бюро розслідувань, Національного антикорупційного бюро України;</a:t>
            </a:r>
          </a:p>
          <a:p>
            <a:r>
              <a:rPr lang="uk-UA" sz="1200" b="0" i="0" kern="1200" dirty="0" smtClean="0">
                <a:solidFill>
                  <a:schemeClr val="tx1"/>
                </a:solidFill>
                <a:effectLst/>
                <a:latin typeface="+mn-lt"/>
                <a:ea typeface="+mn-ea"/>
                <a:cs typeface="+mn-cs"/>
              </a:rPr>
              <a:t>е) посадові та службові особи органів прокуратури, Служби безпеки України, Державного бюро розслідувань, Національного антикорупційного бюро України, дипломатичної служби, державної лісової охорони, державної охорони природно-заповідного фонду, центрального органу виконавчої влади, що забезпечує формування та реалізацію державної податкової політики та державної політики у сфері державної митної справи;</a:t>
            </a:r>
          </a:p>
          <a:p>
            <a:r>
              <a:rPr lang="uk-UA" sz="1200" b="0" i="0" kern="1200" dirty="0" smtClean="0">
                <a:solidFill>
                  <a:schemeClr val="tx1"/>
                </a:solidFill>
                <a:effectLst/>
                <a:latin typeface="+mn-lt"/>
                <a:ea typeface="+mn-ea"/>
                <a:cs typeface="+mn-cs"/>
              </a:rPr>
              <a:t>є) члени Національного агентства з питань запобігання корупції;</a:t>
            </a:r>
          </a:p>
          <a:p>
            <a:r>
              <a:rPr lang="uk-UA" sz="1200" b="0" i="0" kern="1200" dirty="0" smtClean="0">
                <a:solidFill>
                  <a:schemeClr val="tx1"/>
                </a:solidFill>
                <a:effectLst/>
                <a:latin typeface="+mn-lt"/>
                <a:ea typeface="+mn-ea"/>
                <a:cs typeface="+mn-cs"/>
              </a:rPr>
              <a:t>ж) члени Центральної виборчої комісії;</a:t>
            </a:r>
          </a:p>
          <a:p>
            <a:r>
              <a:rPr lang="uk-UA" sz="1200" b="0" i="0" kern="1200" dirty="0" smtClean="0">
                <a:solidFill>
                  <a:schemeClr val="tx1"/>
                </a:solidFill>
                <a:effectLst/>
                <a:latin typeface="+mn-lt"/>
                <a:ea typeface="+mn-ea"/>
                <a:cs typeface="+mn-cs"/>
              </a:rPr>
              <a:t>з) поліцейські;</a:t>
            </a:r>
          </a:p>
          <a:p>
            <a:r>
              <a:rPr lang="uk-UA" sz="1200" b="0" i="0" kern="1200" dirty="0" smtClean="0">
                <a:solidFill>
                  <a:schemeClr val="tx1"/>
                </a:solidFill>
                <a:effectLst/>
                <a:latin typeface="+mn-lt"/>
                <a:ea typeface="+mn-ea"/>
                <a:cs typeface="+mn-cs"/>
              </a:rPr>
              <a:t>и) посадові та службові особи інших державних органів, </a:t>
            </a:r>
            <a:r>
              <a:rPr lang="uk-UA" sz="1200" b="0" i="0" kern="1200" dirty="0" err="1" smtClean="0">
                <a:solidFill>
                  <a:schemeClr val="tx1"/>
                </a:solidFill>
                <a:effectLst/>
                <a:latin typeface="+mn-lt"/>
                <a:ea typeface="+mn-ea"/>
                <a:cs typeface="+mn-cs"/>
              </a:rPr>
              <a:t>органів</a:t>
            </a:r>
            <a:r>
              <a:rPr lang="uk-UA" sz="1200" b="0" i="0" kern="1200" dirty="0" smtClean="0">
                <a:solidFill>
                  <a:schemeClr val="tx1"/>
                </a:solidFill>
                <a:effectLst/>
                <a:latin typeface="+mn-lt"/>
                <a:ea typeface="+mn-ea"/>
                <a:cs typeface="+mn-cs"/>
              </a:rPr>
              <a:t> влади Автономної Республіки Крим;</a:t>
            </a:r>
          </a:p>
          <a:p>
            <a:r>
              <a:rPr lang="uk-UA" sz="1200" b="0" i="0" kern="1200" dirty="0" smtClean="0">
                <a:solidFill>
                  <a:schemeClr val="tx1"/>
                </a:solidFill>
                <a:effectLst/>
                <a:latin typeface="+mn-lt"/>
                <a:ea typeface="+mn-ea"/>
                <a:cs typeface="+mn-cs"/>
              </a:rPr>
              <a:t>і) члени державних колегіальних органів;</a:t>
            </a:r>
          </a:p>
          <a:p>
            <a:endParaRPr lang="uk-UA" dirty="0" smtClean="0"/>
          </a:p>
          <a:p>
            <a:r>
              <a:rPr lang="uk-UA" sz="1200" b="0" i="0" kern="1200" dirty="0" smtClean="0">
                <a:solidFill>
                  <a:schemeClr val="tx1"/>
                </a:solidFill>
                <a:effectLst/>
                <a:latin typeface="+mn-lt"/>
                <a:ea typeface="+mn-ea"/>
                <a:cs typeface="+mn-cs"/>
              </a:rPr>
              <a:t>2) особи, які для цілей цього Закону прирівнюються до осіб, уповноважених на виконання функцій держави або місцевого самоврядування:</a:t>
            </a:r>
          </a:p>
          <a:p>
            <a:r>
              <a:rPr lang="uk-UA" sz="1200" b="0" i="0" kern="1200" dirty="0" smtClean="0">
                <a:solidFill>
                  <a:schemeClr val="tx1"/>
                </a:solidFill>
                <a:effectLst/>
                <a:latin typeface="+mn-lt"/>
                <a:ea typeface="+mn-ea"/>
                <a:cs typeface="+mn-cs"/>
              </a:rPr>
              <a:t>а) посадові особи юридичних осіб публічного права, які не зазначені у пункті 1 частини першої цієї статті, особи, які входять до складу наглядової ради державного банку, державного підприємства або державної організації, що має на меті одержання прибутку;</a:t>
            </a:r>
          </a:p>
          <a:p>
            <a:r>
              <a:rPr lang="uk-UA" sz="1200" b="0" i="0" kern="1200" dirty="0" smtClean="0">
                <a:solidFill>
                  <a:schemeClr val="tx1"/>
                </a:solidFill>
                <a:effectLst/>
                <a:latin typeface="+mn-lt"/>
                <a:ea typeface="+mn-ea"/>
                <a:cs typeface="+mn-cs"/>
              </a:rPr>
              <a:t>в) представники громадських об’єднань, наукових установ, навчальних закладів, експертів відповідної кваліфікації, інші особи, які входять до складу конкурсних комісій, утворених відповідно до </a:t>
            </a:r>
            <a:r>
              <a:rPr lang="uk-UA" sz="1200" b="0" i="0" u="sng" kern="1200" dirty="0" smtClean="0">
                <a:solidFill>
                  <a:schemeClr val="tx1"/>
                </a:solidFill>
                <a:effectLst/>
                <a:latin typeface="+mn-lt"/>
                <a:ea typeface="+mn-ea"/>
                <a:cs typeface="+mn-cs"/>
                <a:hlinkClick r:id="rId3"/>
              </a:rPr>
              <a:t>Закону України</a:t>
            </a:r>
            <a:r>
              <a:rPr lang="uk-UA" sz="1200" b="0" i="0" kern="1200" dirty="0" smtClean="0">
                <a:solidFill>
                  <a:schemeClr val="tx1"/>
                </a:solidFill>
                <a:effectLst/>
                <a:latin typeface="+mn-lt"/>
                <a:ea typeface="+mn-ea"/>
                <a:cs typeface="+mn-cs"/>
              </a:rPr>
              <a:t> "Про державну службу", </a:t>
            </a:r>
            <a:r>
              <a:rPr lang="uk-UA" sz="1200" b="0" i="0" u="sng" kern="1200" dirty="0" smtClean="0">
                <a:solidFill>
                  <a:schemeClr val="tx1"/>
                </a:solidFill>
                <a:effectLst/>
                <a:latin typeface="+mn-lt"/>
                <a:ea typeface="+mn-ea"/>
                <a:cs typeface="+mn-cs"/>
                <a:hlinkClick r:id="rId4"/>
              </a:rPr>
              <a:t>Закону України</a:t>
            </a:r>
            <a:r>
              <a:rPr lang="uk-UA" sz="1200" b="0" i="0" kern="1200" dirty="0" smtClean="0">
                <a:solidFill>
                  <a:schemeClr val="tx1"/>
                </a:solidFill>
                <a:effectLst/>
                <a:latin typeface="+mn-lt"/>
                <a:ea typeface="+mn-ea"/>
                <a:cs typeface="+mn-cs"/>
              </a:rPr>
              <a:t> "Про службу в органах місцевого самоврядування", Громадської ради доброчесності, утвореної відповідно до </a:t>
            </a:r>
            <a:r>
              <a:rPr lang="uk-UA" sz="1200" b="0" i="0" u="sng" kern="1200" dirty="0" smtClean="0">
                <a:solidFill>
                  <a:schemeClr val="tx1"/>
                </a:solidFill>
                <a:effectLst/>
                <a:latin typeface="+mn-lt"/>
                <a:ea typeface="+mn-ea"/>
                <a:cs typeface="+mn-cs"/>
                <a:hlinkClick r:id="rId5"/>
              </a:rPr>
              <a:t>Закону України</a:t>
            </a:r>
            <a:r>
              <a:rPr lang="uk-UA" sz="1200" b="0" i="0" kern="1200" dirty="0" smtClean="0">
                <a:solidFill>
                  <a:schemeClr val="tx1"/>
                </a:solidFill>
                <a:effectLst/>
                <a:latin typeface="+mn-lt"/>
                <a:ea typeface="+mn-ea"/>
                <a:cs typeface="+mn-cs"/>
              </a:rPr>
              <a:t> "Про судоустрій і статус суддів", громадських рад, </a:t>
            </a:r>
            <a:r>
              <a:rPr lang="uk-UA" sz="1200" b="0" i="0" kern="1200" dirty="0" err="1" smtClean="0">
                <a:solidFill>
                  <a:schemeClr val="tx1"/>
                </a:solidFill>
                <a:effectLst/>
                <a:latin typeface="+mn-lt"/>
                <a:ea typeface="+mn-ea"/>
                <a:cs typeface="+mn-cs"/>
              </a:rPr>
              <a:t>рад</a:t>
            </a:r>
            <a:r>
              <a:rPr lang="uk-UA" sz="1200" b="0" i="0" kern="1200" dirty="0" smtClean="0">
                <a:solidFill>
                  <a:schemeClr val="tx1"/>
                </a:solidFill>
                <a:effectLst/>
                <a:latin typeface="+mn-lt"/>
                <a:ea typeface="+mn-ea"/>
                <a:cs typeface="+mn-cs"/>
              </a:rPr>
              <a:t> громадського контролю, що утворені при державних органах та беруть участь у підготовці рішень з кадрових питань, підготовці, моніторингу, оцінці виконання антикорупційних програм, і при цьому не є особами, зазначеними у </a:t>
            </a:r>
            <a:r>
              <a:rPr lang="uk-UA" sz="1200" b="0" i="0" u="sng" kern="1200" dirty="0" smtClean="0">
                <a:solidFill>
                  <a:schemeClr val="tx1"/>
                </a:solidFill>
                <a:effectLst/>
                <a:latin typeface="+mn-lt"/>
                <a:ea typeface="+mn-ea"/>
                <a:cs typeface="+mn-cs"/>
                <a:hlinkClick r:id="rId6"/>
              </a:rPr>
              <a:t>пункті 1</a:t>
            </a:r>
            <a:r>
              <a:rPr lang="uk-UA" sz="1200" b="0" i="0" kern="1200" dirty="0" smtClean="0">
                <a:solidFill>
                  <a:schemeClr val="tx1"/>
                </a:solidFill>
                <a:effectLst/>
                <a:latin typeface="+mn-lt"/>
                <a:ea typeface="+mn-ea"/>
                <a:cs typeface="+mn-cs"/>
              </a:rPr>
              <a:t>, </a:t>
            </a:r>
            <a:r>
              <a:rPr lang="uk-UA" sz="1200" b="0" i="0" u="sng" kern="1200" dirty="0" smtClean="0">
                <a:solidFill>
                  <a:schemeClr val="tx1"/>
                </a:solidFill>
                <a:effectLst/>
                <a:latin typeface="+mn-lt"/>
                <a:ea typeface="+mn-ea"/>
                <a:cs typeface="+mn-cs"/>
                <a:hlinkClick r:id="rId7"/>
              </a:rPr>
              <a:t>підпункті "а"</a:t>
            </a:r>
            <a:r>
              <a:rPr lang="uk-UA" sz="1200" b="0" i="0" kern="1200" dirty="0" smtClean="0">
                <a:solidFill>
                  <a:schemeClr val="tx1"/>
                </a:solidFill>
                <a:effectLst/>
                <a:latin typeface="+mn-lt"/>
                <a:ea typeface="+mn-ea"/>
                <a:cs typeface="+mn-cs"/>
              </a:rPr>
              <a:t> пункту 2 частини першої цієї статті;</a:t>
            </a:r>
          </a:p>
          <a:p>
            <a:endParaRPr lang="uk-UA" sz="1200" b="0" i="0" kern="1200" dirty="0" smtClean="0">
              <a:solidFill>
                <a:schemeClr val="tx1"/>
              </a:solidFill>
              <a:effectLst/>
              <a:latin typeface="+mn-lt"/>
              <a:ea typeface="+mn-ea"/>
              <a:cs typeface="+mn-cs"/>
            </a:endParaRPr>
          </a:p>
          <a:p>
            <a:r>
              <a:rPr lang="uk-UA" sz="1200" b="0" i="0" kern="1200" dirty="0" smtClean="0">
                <a:solidFill>
                  <a:schemeClr val="tx1"/>
                </a:solidFill>
                <a:effectLst/>
                <a:latin typeface="+mn-lt"/>
                <a:ea typeface="+mn-ea"/>
                <a:cs typeface="+mn-cs"/>
              </a:rPr>
              <a:t>5) фізичні особи, які:</a:t>
            </a:r>
          </a:p>
          <a:p>
            <a:r>
              <a:rPr lang="uk-UA" sz="1200" b="0" i="0" kern="1200" dirty="0" smtClean="0">
                <a:solidFill>
                  <a:schemeClr val="tx1"/>
                </a:solidFill>
                <a:effectLst/>
                <a:latin typeface="+mn-lt"/>
                <a:ea typeface="+mn-ea"/>
                <a:cs typeface="+mn-cs"/>
              </a:rPr>
              <a:t>отримують кошти, майно в рамках реалізації в Україні програм (проектів) технічної або іншої, в тому числі безповоротної, допомоги у сфері запобігання, протидії корупції (як безпосередньо, так і через третіх осіб або будь-яким іншим способом, передбаченим відповідною програмою (проектом);</a:t>
            </a:r>
          </a:p>
          <a:p>
            <a:r>
              <a:rPr lang="uk-UA" sz="1200" b="0" i="0" kern="1200" dirty="0" smtClean="0">
                <a:solidFill>
                  <a:schemeClr val="tx1"/>
                </a:solidFill>
                <a:effectLst/>
                <a:latin typeface="+mn-lt"/>
                <a:ea typeface="+mn-ea"/>
                <a:cs typeface="+mn-cs"/>
              </a:rPr>
              <a:t>систематично, протягом року, виконують роботи, надають послуги щодо імплементації стандартів у сфері антикорупційної політики, моніторингу антикорупційної політики в Україні, підготовки пропозицій з питань формування, реалізації такої політики, - якщо фінансування (оплата) таких робіт, послуг здійснюється безпосередньо або через третіх осіб за рахунок технічної або іншої, в тому числі безповоротної, допомоги у сфері запобігання, протидії корупції;</a:t>
            </a:r>
          </a:p>
          <a:p>
            <a:r>
              <a:rPr lang="uk-UA" sz="1200" b="0" i="0" kern="1200" dirty="0" smtClean="0">
                <a:solidFill>
                  <a:schemeClr val="tx1"/>
                </a:solidFill>
                <a:effectLst/>
                <a:latin typeface="+mn-lt"/>
                <a:ea typeface="+mn-ea"/>
                <a:cs typeface="+mn-cs"/>
              </a:rPr>
              <a:t>є керівниками або входять до складу вищого органу управління, інших органів управління громадських об’єднань, інших непідприємницьких товариств, що здійснюють діяльність, пов’язану із запобіганням, протидією корупції, імплементацією стандартів у сфері антикорупційної політики, моніторингом антикорупційної політики в Україні, підготовкою пропозицій з питань формування, реалізації такої політики, та/або беруть участь, залучаються до здійснення заходів, пов’язаних із запобіганням, протидією корупції.</a:t>
            </a:r>
          </a:p>
          <a:p>
            <a:endParaRPr lang="uk-UA" sz="1200" b="0" i="0" kern="1200" dirty="0" smtClean="0">
              <a:solidFill>
                <a:schemeClr val="tx1"/>
              </a:solidFill>
              <a:effectLst/>
              <a:latin typeface="+mn-lt"/>
              <a:ea typeface="+mn-ea"/>
              <a:cs typeface="+mn-cs"/>
            </a:endParaRPr>
          </a:p>
          <a:p>
            <a:endParaRPr lang="uk-UA" dirty="0"/>
          </a:p>
        </p:txBody>
      </p:sp>
      <p:sp>
        <p:nvSpPr>
          <p:cNvPr id="4" name="Номер слайда 3"/>
          <p:cNvSpPr>
            <a:spLocks noGrp="1"/>
          </p:cNvSpPr>
          <p:nvPr>
            <p:ph type="sldNum" sz="quarter" idx="10"/>
          </p:nvPr>
        </p:nvSpPr>
        <p:spPr/>
        <p:txBody>
          <a:bodyPr/>
          <a:lstStyle/>
          <a:p>
            <a:fld id="{2D86B709-BE2F-40DB-A26C-E85C339E2249}" type="slidenum">
              <a:rPr lang="uk-UA" smtClean="0"/>
              <a:t>6</a:t>
            </a:fld>
            <a:endParaRPr lang="uk-UA"/>
          </a:p>
        </p:txBody>
      </p:sp>
    </p:spTree>
    <p:extLst>
      <p:ext uri="{BB962C8B-B14F-4D97-AF65-F5344CB8AC3E}">
        <p14:creationId xmlns:p14="http://schemas.microsoft.com/office/powerpoint/2010/main" val="1555047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44475" y="741363"/>
            <a:ext cx="6308725" cy="3702050"/>
          </a:xfrm>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2D86B709-BE2F-40DB-A26C-E85C339E2249}" type="slidenum">
              <a:rPr lang="uk-UA" smtClean="0"/>
              <a:t>7</a:t>
            </a:fld>
            <a:endParaRPr lang="uk-UA"/>
          </a:p>
        </p:txBody>
      </p:sp>
    </p:spTree>
    <p:extLst>
      <p:ext uri="{BB962C8B-B14F-4D97-AF65-F5344CB8AC3E}">
        <p14:creationId xmlns:p14="http://schemas.microsoft.com/office/powerpoint/2010/main" val="3277962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44475" y="741363"/>
            <a:ext cx="6308725" cy="3702050"/>
          </a:xfrm>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2D86B709-BE2F-40DB-A26C-E85C339E2249}" type="slidenum">
              <a:rPr lang="uk-UA" smtClean="0"/>
              <a:t>8</a:t>
            </a:fld>
            <a:endParaRPr lang="uk-UA"/>
          </a:p>
        </p:txBody>
      </p:sp>
    </p:spTree>
    <p:extLst>
      <p:ext uri="{BB962C8B-B14F-4D97-AF65-F5344CB8AC3E}">
        <p14:creationId xmlns:p14="http://schemas.microsoft.com/office/powerpoint/2010/main" val="3277962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44475" y="741363"/>
            <a:ext cx="6308725" cy="3702050"/>
          </a:xfrm>
        </p:spPr>
      </p:sp>
      <p:sp>
        <p:nvSpPr>
          <p:cNvPr id="3" name="Заметки 2"/>
          <p:cNvSpPr>
            <a:spLocks noGrp="1"/>
          </p:cNvSpPr>
          <p:nvPr>
            <p:ph type="body" idx="1"/>
          </p:nvPr>
        </p:nvSpPr>
        <p:spPr/>
        <p:txBody>
          <a:bodyPr/>
          <a:lstStyle/>
          <a:p>
            <a:r>
              <a:rPr lang="uk-UA" sz="1200" b="0" i="0" kern="1200" dirty="0" smtClean="0">
                <a:solidFill>
                  <a:schemeClr val="tx1"/>
                </a:solidFill>
                <a:effectLst/>
                <a:latin typeface="+mn-lt"/>
                <a:ea typeface="+mn-ea"/>
                <a:cs typeface="+mn-cs"/>
              </a:rPr>
              <a:t>Повна перевірка декларації полягає у з’ясуванні достовірності задекларованих відомостей, точності оцінки задекларованих активів, перевірці на наявність конфлікту інтересів та ознак незаконного збагачення і може здійснюватися у період здійснення суб’єктом декларування діяльності, пов’язаної з виконанням функцій держави або місцевого самоврядування, а також протягом трьох років після припинення такої діяльності.</a:t>
            </a:r>
          </a:p>
          <a:p>
            <a:endParaRPr lang="uk-UA" sz="1200" b="0" i="1" u="none" strike="noStrike" kern="1200" dirty="0" smtClean="0">
              <a:solidFill>
                <a:schemeClr val="tx1"/>
              </a:solidFill>
              <a:effectLst/>
              <a:latin typeface="+mn-lt"/>
              <a:ea typeface="+mn-ea"/>
              <a:cs typeface="+mn-cs"/>
            </a:endParaRPr>
          </a:p>
          <a:p>
            <a:r>
              <a:rPr lang="uk-UA" sz="1200" b="0" i="0" kern="1200" dirty="0" smtClean="0">
                <a:solidFill>
                  <a:schemeClr val="tx1"/>
                </a:solidFill>
                <a:effectLst/>
                <a:latin typeface="+mn-lt"/>
                <a:ea typeface="+mn-ea"/>
                <a:cs typeface="+mn-cs"/>
              </a:rPr>
              <a:t>Обов’язковій повній перевірці підлягають декларації службових осіб, які займають відповідальне та особливо відповідальне становище, суб’єктів декларування, які займають посади, пов’язані з високим рівнем корупційних ризиків, перелік яких затверджується Національним агентством.</a:t>
            </a:r>
          </a:p>
          <a:p>
            <a:endParaRPr lang="uk-UA" dirty="0"/>
          </a:p>
        </p:txBody>
      </p:sp>
      <p:sp>
        <p:nvSpPr>
          <p:cNvPr id="4" name="Номер слайда 3"/>
          <p:cNvSpPr>
            <a:spLocks noGrp="1"/>
          </p:cNvSpPr>
          <p:nvPr>
            <p:ph type="sldNum" sz="quarter" idx="10"/>
          </p:nvPr>
        </p:nvSpPr>
        <p:spPr/>
        <p:txBody>
          <a:bodyPr/>
          <a:lstStyle/>
          <a:p>
            <a:fld id="{2D86B709-BE2F-40DB-A26C-E85C339E2249}" type="slidenum">
              <a:rPr lang="uk-UA" smtClean="0"/>
              <a:t>9</a:t>
            </a:fld>
            <a:endParaRPr lang="uk-UA"/>
          </a:p>
        </p:txBody>
      </p:sp>
    </p:spTree>
    <p:extLst>
      <p:ext uri="{BB962C8B-B14F-4D97-AF65-F5344CB8AC3E}">
        <p14:creationId xmlns:p14="http://schemas.microsoft.com/office/powerpoint/2010/main" val="15883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072833"/>
            <a:ext cx="8229600" cy="1430444"/>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747F8D1C-10B9-401C-B61F-A1E0FB100BFE}" type="datetimeFigureOut">
              <a:rPr lang="uk-UA" smtClean="0"/>
              <a:t>03.02.2021</a:t>
            </a:fld>
            <a:endParaRPr lang="uk-UA"/>
          </a:p>
        </p:txBody>
      </p:sp>
      <p:sp>
        <p:nvSpPr>
          <p:cNvPr id="17" name="Нижний колонтитул 16"/>
          <p:cNvSpPr>
            <a:spLocks noGrp="1"/>
          </p:cNvSpPr>
          <p:nvPr>
            <p:ph type="ftr" sz="quarter" idx="11"/>
          </p:nvPr>
        </p:nvSpPr>
        <p:spPr/>
        <p:txBody>
          <a:bodyPr/>
          <a:lstStyle/>
          <a:p>
            <a:endParaRPr lang="uk-UA"/>
          </a:p>
        </p:txBody>
      </p:sp>
      <p:sp>
        <p:nvSpPr>
          <p:cNvPr id="29" name="Номер слайда 28"/>
          <p:cNvSpPr>
            <a:spLocks noGrp="1"/>
          </p:cNvSpPr>
          <p:nvPr>
            <p:ph type="sldNum" sz="quarter" idx="12"/>
          </p:nvPr>
        </p:nvSpPr>
        <p:spPr/>
        <p:txBody>
          <a:bodyPr/>
          <a:lstStyle/>
          <a:p>
            <a:fld id="{104A403E-FF20-4B0D-9CA9-898076DEDBDC}" type="slidenum">
              <a:rPr lang="uk-UA" smtClean="0"/>
              <a:t>‹#›</a:t>
            </a:fld>
            <a:endParaRPr lang="uk-UA"/>
          </a:p>
        </p:txBody>
      </p:sp>
      <p:sp>
        <p:nvSpPr>
          <p:cNvPr id="9" name="Подзаголовок 8"/>
          <p:cNvSpPr>
            <a:spLocks noGrp="1"/>
          </p:cNvSpPr>
          <p:nvPr>
            <p:ph type="subTitle" idx="1"/>
          </p:nvPr>
        </p:nvSpPr>
        <p:spPr>
          <a:xfrm>
            <a:off x="1371600" y="2605975"/>
            <a:ext cx="6400800" cy="1370842"/>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47F8D1C-10B9-401C-B61F-A1E0FB100BFE}" type="datetimeFigureOut">
              <a:rPr lang="uk-UA" smtClean="0"/>
              <a:t>03.02.2021</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04A403E-FF20-4B0D-9CA9-898076DEDBDC}"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14817"/>
            <a:ext cx="2057400" cy="4576922"/>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14817"/>
            <a:ext cx="6019800" cy="4576922"/>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47F8D1C-10B9-401C-B61F-A1E0FB100BFE}" type="datetimeFigureOut">
              <a:rPr lang="uk-UA" smtClean="0"/>
              <a:t>03.02.2021</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04A403E-FF20-4B0D-9CA9-898076DEDBDC}"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47F8D1C-10B9-401C-B61F-A1E0FB100BFE}" type="datetimeFigureOut">
              <a:rPr lang="uk-UA" smtClean="0"/>
              <a:t>03.02.2021</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04A403E-FF20-4B0D-9CA9-898076DEDBDC}"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476815"/>
            <a:ext cx="7086600" cy="1430444"/>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1961531"/>
            <a:ext cx="7086600" cy="1180860"/>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47F8D1C-10B9-401C-B61F-A1E0FB100BFE}" type="datetimeFigureOut">
              <a:rPr lang="uk-UA" smtClean="0"/>
              <a:t>03.02.2021</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a:xfrm>
            <a:off x="7924800" y="5018970"/>
            <a:ext cx="762000" cy="285592"/>
          </a:xfrm>
        </p:spPr>
        <p:txBody>
          <a:bodyPr/>
          <a:lstStyle/>
          <a:p>
            <a:fld id="{104A403E-FF20-4B0D-9CA9-898076DEDBDC}"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251638"/>
            <a:ext cx="4038600" cy="354010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251638"/>
            <a:ext cx="4038600" cy="354010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47F8D1C-10B9-401C-B61F-A1E0FB100BFE}" type="datetimeFigureOut">
              <a:rPr lang="uk-UA" smtClean="0"/>
              <a:t>03.02.2021</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04A403E-FF20-4B0D-9CA9-898076DEDBDC}"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3574"/>
            <a:ext cx="8229600" cy="894027"/>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200728"/>
            <a:ext cx="4040188" cy="587326"/>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8" y="1200728"/>
            <a:ext cx="4041775" cy="587326"/>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847658"/>
            <a:ext cx="4040188" cy="2944082"/>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8" y="1847658"/>
            <a:ext cx="4041775" cy="2944082"/>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747F8D1C-10B9-401C-B61F-A1E0FB100BFE}" type="datetimeFigureOut">
              <a:rPr lang="uk-UA" smtClean="0"/>
              <a:t>03.02.2021</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104A403E-FF20-4B0D-9CA9-898076DEDBDC}"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47F8D1C-10B9-401C-B61F-A1E0FB100BFE}" type="datetimeFigureOut">
              <a:rPr lang="uk-UA" smtClean="0"/>
              <a:t>03.02.2021</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104A403E-FF20-4B0D-9CA9-898076DEDBDC}"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47F8D1C-10B9-401C-B61F-A1E0FB100BFE}" type="datetimeFigureOut">
              <a:rPr lang="uk-UA" smtClean="0"/>
              <a:t>03.02.2021</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104A403E-FF20-4B0D-9CA9-898076DEDBDC}"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3" y="213573"/>
            <a:ext cx="3008313" cy="908928"/>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3" y="1192037"/>
            <a:ext cx="3008313" cy="3599701"/>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13574"/>
            <a:ext cx="5111750" cy="4578164"/>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47F8D1C-10B9-401C-B61F-A1E0FB100BFE}" type="datetimeFigureOut">
              <a:rPr lang="uk-UA" smtClean="0"/>
              <a:t>03.02.2021</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04A403E-FF20-4B0D-9CA9-898076DEDBDC}"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476814"/>
            <a:ext cx="5486400" cy="408521"/>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432927"/>
            <a:ext cx="5486400" cy="3099294"/>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912632"/>
            <a:ext cx="5486400" cy="414829"/>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47F8D1C-10B9-401C-B61F-A1E0FB100BFE}" type="datetimeFigureOut">
              <a:rPr lang="uk-UA" smtClean="0"/>
              <a:t>03.02.2021</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04A403E-FF20-4B0D-9CA9-898076DEDBDC}"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14816"/>
            <a:ext cx="8229600" cy="894027"/>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251638"/>
            <a:ext cx="8229600" cy="368339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5018970"/>
            <a:ext cx="2133600" cy="285592"/>
          </a:xfrm>
          <a:prstGeom prst="rect">
            <a:avLst/>
          </a:prstGeom>
        </p:spPr>
        <p:txBody>
          <a:bodyPr vert="horz" anchor="b"/>
          <a:lstStyle>
            <a:lvl1pPr algn="l" eaLnBrk="1" latinLnBrk="0" hangingPunct="1">
              <a:defRPr kumimoji="0" sz="1200">
                <a:solidFill>
                  <a:schemeClr val="tx1">
                    <a:shade val="50000"/>
                  </a:schemeClr>
                </a:solidFill>
              </a:defRPr>
            </a:lvl1pPr>
          </a:lstStyle>
          <a:p>
            <a:fld id="{747F8D1C-10B9-401C-B61F-A1E0FB100BFE}" type="datetimeFigureOut">
              <a:rPr lang="uk-UA" smtClean="0"/>
              <a:t>03.02.2021</a:t>
            </a:fld>
            <a:endParaRPr lang="uk-UA"/>
          </a:p>
        </p:txBody>
      </p:sp>
      <p:sp>
        <p:nvSpPr>
          <p:cNvPr id="3" name="Нижний колонтитул 2"/>
          <p:cNvSpPr>
            <a:spLocks noGrp="1"/>
          </p:cNvSpPr>
          <p:nvPr>
            <p:ph type="ftr" sz="quarter" idx="3"/>
          </p:nvPr>
        </p:nvSpPr>
        <p:spPr>
          <a:xfrm>
            <a:off x="3124200" y="5018970"/>
            <a:ext cx="2895600" cy="285592"/>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uk-UA"/>
          </a:p>
        </p:txBody>
      </p:sp>
      <p:sp>
        <p:nvSpPr>
          <p:cNvPr id="23" name="Номер слайда 22"/>
          <p:cNvSpPr>
            <a:spLocks noGrp="1"/>
          </p:cNvSpPr>
          <p:nvPr>
            <p:ph type="sldNum" sz="quarter" idx="4"/>
          </p:nvPr>
        </p:nvSpPr>
        <p:spPr>
          <a:xfrm>
            <a:off x="7924800" y="5018970"/>
            <a:ext cx="762000" cy="285592"/>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04A403E-FF20-4B0D-9CA9-898076DEDBDC}" type="slidenum">
              <a:rPr lang="uk-UA" smtClean="0"/>
              <a:t>‹#›</a:t>
            </a:fld>
            <a:endParaRPr lang="uk-UA"/>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8" Type="http://schemas.openxmlformats.org/officeDocument/2006/relationships/hyperlink" Target="https://l.facebook.com/l.php?u=https://cabinet.tax.gov.ua/?fbclid=IwAR2KJ6X3zCYA8Lg615IgGScpsUGq0SxPj3_qmCb3V5kzU6YtxqIF63teQ_s&amp;h=AT3BpPzJKBrixu6bu3nKDNdm6y03GKW_U_WPUgwQDsG_jc9EoqgdRpY1UVfnW1i_a1G_DbqdGWBGEZJ3ItMvkIOkT-C7GgbBYIOBT-uhc0wvntsUr1RjA1LoSvzkv5DwCcjk6uVq0g" TargetMode="External"/><Relationship Id="rId3" Type="http://schemas.openxmlformats.org/officeDocument/2006/relationships/image" Target="../media/image3.jpg"/><Relationship Id="rId7" Type="http://schemas.openxmlformats.org/officeDocument/2006/relationships/hyperlink" Target="https://bit.ly/2YyQsSw?fbclid=IwAR0fCMsKgdClHmiNGw-notqlB4jNccU36fjL98W8V3mfLlLHL-pxGrIdmJ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l.facebook.com/l.php?u=https://bit.ly/35uO94s?fbclid=IwAR0G6SGAZRtRDuuWJ5dNoeOj3ZYSKnKxunt2SHzJjcupF01jEtqKNwdr1CI&amp;h=AT1tSuMulgJH6Y6xgNMNS9i8h8vrAqaK-21AeKQNUTUMXBdHaaA0BOgzl7o5yrpU0ysJw_6uUyqJNbZMX_-aq3Vyp1ZSrTax9JP1pVo-S_UayECxtg3YUMuvGmad0vtRcJE7ABlJhA" TargetMode="External"/><Relationship Id="rId11" Type="http://schemas.openxmlformats.org/officeDocument/2006/relationships/hyperlink" Target="https://cabinet.smida.gov.ua/" TargetMode="External"/><Relationship Id="rId5" Type="http://schemas.openxmlformats.org/officeDocument/2006/relationships/hyperlink" Target="https://e.land.gov.ua/" TargetMode="External"/><Relationship Id="rId10" Type="http://schemas.openxmlformats.org/officeDocument/2006/relationships/hyperlink" Target="https://l.facebook.com/l.php?u=https://bit.ly/2xxa7Hk?fbclid=IwAR3Llf2n5KgXNOrFtGKJWgBCe22Qm43NRSAiYrOK21x9AammgVoRJQ0nR9I&amp;h=AT3JL7WS2PbxEx6RsxssWar1qERd2moCamVwFaQhQNtuODecu37l4IPIFfmKAm_peJmAh8y7RCRtzYYOJOby1CgN-tZWJpYZ4vWXUvBuhiV1pS7Zf8Ti4PNTT1pY4VHQJN9J0z2McRurAasv20QdiXc" TargetMode="External"/><Relationship Id="rId4" Type="http://schemas.openxmlformats.org/officeDocument/2006/relationships/hyperlink" Target="https://l.facebook.com/l.php?u=https://bit.ly/2zeaaIQ?fbclid=IwAR30VD4VPzF4BwYcfVmlvzPZMDPthbhR3vJlTrXdoBqumKFruwMAzjf7JH8&amp;h=AT0wYmjZYvVkOQ3lKABadbq7ooLBmbpB4ishylfRw4ZsgGv_-64Jws85hy9RqDuJq54-U5fqNHYC8bELwnIaCA5ogqb0P1fnZ-VwG-xggcIbX_QgSLi27flEKuk3W97zNS6CvFyxYg" TargetMode="External"/><Relationship Id="rId9" Type="http://schemas.openxmlformats.org/officeDocument/2006/relationships/hyperlink" Target="https://l.facebook.com/l.php?u=https://portal.pfu.gov.ua/?fbclid=IwAR1m0BtXwJJDopG8hoUcjQZQL3fyQsLdnPYCrWQdEYtM5iGUbwnVVmt58FA&amp;h=AT010t6WYJ2V6j8U4EQKUbXf4G47f5Lg9YPOPIXOxJu7uTnuyKw2twlRVo3zV7U_WvTGr0PlYFtB94AWfWf2HabwiAL4SGiPctlSztBKhuKS7vJUYZxFk3BRY7hXUoJLwT7SkIaV8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Shape 41" descr="main-5.jpg"/>
          <p:cNvPicPr preferRelativeResize="0"/>
          <p:nvPr/>
        </p:nvPicPr>
        <p:blipFill rotWithShape="1">
          <a:blip r:embed="rId3">
            <a:alphaModFix/>
          </a:blip>
          <a:srcRect/>
          <a:stretch/>
        </p:blipFill>
        <p:spPr>
          <a:xfrm>
            <a:off x="0" y="0"/>
            <a:ext cx="9144000" cy="5364163"/>
          </a:xfrm>
          <a:prstGeom prst="rect">
            <a:avLst/>
          </a:prstGeom>
          <a:noFill/>
          <a:ln>
            <a:noFill/>
          </a:ln>
        </p:spPr>
      </p:pic>
      <p:sp>
        <p:nvSpPr>
          <p:cNvPr id="2" name="Прямоугольник 1"/>
          <p:cNvSpPr/>
          <p:nvPr/>
        </p:nvSpPr>
        <p:spPr>
          <a:xfrm>
            <a:off x="827584" y="1241921"/>
            <a:ext cx="7488832" cy="3046988"/>
          </a:xfrm>
          <a:prstGeom prst="rect">
            <a:avLst/>
          </a:prstGeom>
        </p:spPr>
        <p:txBody>
          <a:bodyPr wrap="square">
            <a:spAutoFit/>
          </a:bodyPr>
          <a:lstStyle/>
          <a:p>
            <a:pPr lvl="0" algn="ctr"/>
            <a:r>
              <a:rPr lang="uk-UA" sz="3200" b="1" dirty="0">
                <a:solidFill>
                  <a:prstClr val="white"/>
                </a:solidFill>
                <a:latin typeface="Proxima Nova Rg" panose="02000506030000020004" pitchFamily="2" charset="0"/>
              </a:rPr>
              <a:t>Основні положення Закону України </a:t>
            </a:r>
          </a:p>
          <a:p>
            <a:pPr lvl="0" algn="ctr"/>
            <a:r>
              <a:rPr lang="uk-UA" sz="3200" b="1" dirty="0">
                <a:solidFill>
                  <a:prstClr val="white"/>
                </a:solidFill>
                <a:latin typeface="Proxima Nova Rg" panose="02000506030000020004" pitchFamily="2" charset="0"/>
              </a:rPr>
              <a:t>«Про запобігання корупції» </a:t>
            </a:r>
            <a:r>
              <a:rPr lang="uk-UA" sz="3200" b="1" dirty="0" smtClean="0">
                <a:solidFill>
                  <a:prstClr val="white"/>
                </a:solidFill>
                <a:latin typeface="Proxima Nova Rg" panose="02000506030000020004" pitchFamily="2" charset="0"/>
              </a:rPr>
              <a:t>щодо </a:t>
            </a:r>
            <a:endParaRPr lang="uk-UA" sz="3200" b="1" dirty="0">
              <a:solidFill>
                <a:prstClr val="white"/>
              </a:solidFill>
              <a:latin typeface="Proxima Nova Rg" panose="02000506030000020004" pitchFamily="2" charset="0"/>
            </a:endParaRPr>
          </a:p>
          <a:p>
            <a:pPr lvl="0" algn="ctr"/>
            <a:r>
              <a:rPr lang="uk-UA" sz="3200" b="1" dirty="0">
                <a:solidFill>
                  <a:prstClr val="white"/>
                </a:solidFill>
                <a:latin typeface="Proxima Nova Rg" panose="02000506030000020004" pitchFamily="2" charset="0"/>
              </a:rPr>
              <a:t>фінансового контролю</a:t>
            </a:r>
          </a:p>
          <a:p>
            <a:pPr lvl="0" algn="ctr"/>
            <a:endParaRPr lang="uk-UA" sz="3200" b="1" dirty="0">
              <a:solidFill>
                <a:prstClr val="white"/>
              </a:solidFill>
              <a:latin typeface="Proxima Nova Rg" panose="02000506030000020004" pitchFamily="2" charset="0"/>
            </a:endParaRPr>
          </a:p>
          <a:p>
            <a:pPr lvl="0" algn="ctr"/>
            <a:r>
              <a:rPr lang="uk-UA" sz="3200" b="1" dirty="0">
                <a:solidFill>
                  <a:prstClr val="white"/>
                </a:solidFill>
                <a:latin typeface="Proxima Nova Rg" panose="02000506030000020004" pitchFamily="2" charset="0"/>
              </a:rPr>
              <a:t>Відповідальність за неподання та несвоєчасне подання декларації</a:t>
            </a:r>
            <a:endParaRPr lang="uk-UA" sz="3200" b="1" dirty="0"/>
          </a:p>
        </p:txBody>
      </p:sp>
    </p:spTree>
    <p:extLst>
      <p:ext uri="{BB962C8B-B14F-4D97-AF65-F5344CB8AC3E}">
        <p14:creationId xmlns:p14="http://schemas.microsoft.com/office/powerpoint/2010/main" val="6614589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hape 54" descr="main-6.jpg"/>
          <p:cNvPicPr preferRelativeResize="0"/>
          <p:nvPr/>
        </p:nvPicPr>
        <p:blipFill rotWithShape="1">
          <a:blip r:embed="rId3">
            <a:alphaModFix/>
          </a:blip>
          <a:srcRect/>
          <a:stretch/>
        </p:blipFill>
        <p:spPr>
          <a:xfrm>
            <a:off x="-21967" y="-17785"/>
            <a:ext cx="9200197" cy="5381948"/>
          </a:xfrm>
          <a:prstGeom prst="rect">
            <a:avLst/>
          </a:prstGeom>
          <a:noFill/>
          <a:ln>
            <a:noFill/>
          </a:ln>
        </p:spPr>
      </p:pic>
      <p:sp>
        <p:nvSpPr>
          <p:cNvPr id="6" name="Скругленный прямоугольник 5"/>
          <p:cNvSpPr/>
          <p:nvPr/>
        </p:nvSpPr>
        <p:spPr>
          <a:xfrm>
            <a:off x="1547664" y="1241921"/>
            <a:ext cx="3672408" cy="1872208"/>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just"/>
            <a:r>
              <a:rPr lang="uk-UA" sz="1400" dirty="0">
                <a:latin typeface="Proxima Nova Rg" panose="02000506030000020004" pitchFamily="2" charset="0"/>
              </a:rPr>
              <a:t>Якщо член сім'ї суб'єкта декларування відмовив йому у наданні всієї або частини інформації, що повинна бути відображена в декларації, і при цьому самому суб'єкту декларування ця інформація не відома, він обирає у відповідних полях електронної форми декларації помітку </a:t>
            </a:r>
            <a:r>
              <a:rPr lang="uk-UA" sz="1400" b="1" dirty="0" smtClean="0">
                <a:latin typeface="Proxima Nova Rg" panose="02000506030000020004" pitchFamily="2" charset="0"/>
              </a:rPr>
              <a:t>«Член </a:t>
            </a:r>
            <a:r>
              <a:rPr lang="uk-UA" sz="1400" b="1" dirty="0">
                <a:latin typeface="Proxima Nova Rg" panose="02000506030000020004" pitchFamily="2" charset="0"/>
              </a:rPr>
              <a:t>сім'ї не надав </a:t>
            </a:r>
            <a:r>
              <a:rPr lang="uk-UA" sz="1400" b="1" dirty="0" smtClean="0">
                <a:latin typeface="Proxima Nova Rg" panose="02000506030000020004" pitchFamily="2" charset="0"/>
              </a:rPr>
              <a:t>інформації</a:t>
            </a:r>
            <a:r>
              <a:rPr lang="uk-UA" sz="1400" dirty="0" smtClean="0">
                <a:latin typeface="Proxima Nova Rg" panose="02000506030000020004" pitchFamily="2" charset="0"/>
              </a:rPr>
              <a:t>»</a:t>
            </a:r>
          </a:p>
        </p:txBody>
      </p:sp>
      <p:sp>
        <p:nvSpPr>
          <p:cNvPr id="7" name="Скругленный прямоугольник 6"/>
          <p:cNvSpPr/>
          <p:nvPr/>
        </p:nvSpPr>
        <p:spPr>
          <a:xfrm>
            <a:off x="1547664" y="3186137"/>
            <a:ext cx="7488832" cy="792088"/>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400" dirty="0" smtClean="0"/>
              <a:t>Якщо співвласник майна відмовляється надати інформацію, необхідну для заповнення декларації то </a:t>
            </a:r>
            <a:r>
              <a:rPr lang="uk-UA" sz="1400" dirty="0"/>
              <a:t>суб’єкт декларування відображає у декларації ту інформацію, яка йому відома, а щодо решти обирає у відповідних полях декларації позначку «</a:t>
            </a:r>
            <a:r>
              <a:rPr lang="uk-UA" sz="1400" b="1" dirty="0"/>
              <a:t>Не </a:t>
            </a:r>
            <a:r>
              <a:rPr lang="uk-UA" sz="1400" b="1" dirty="0" smtClean="0"/>
              <a:t>відомо»</a:t>
            </a:r>
            <a:endParaRPr lang="ru-RU" sz="1400" b="1" dirty="0"/>
          </a:p>
        </p:txBody>
      </p:sp>
      <p:sp>
        <p:nvSpPr>
          <p:cNvPr id="9" name="Скругленный прямоугольник 8"/>
          <p:cNvSpPr/>
          <p:nvPr/>
        </p:nvSpPr>
        <p:spPr>
          <a:xfrm>
            <a:off x="5364088" y="1241921"/>
            <a:ext cx="3672408" cy="1872208"/>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just"/>
            <a:r>
              <a:rPr lang="uk-UA" sz="1400" dirty="0" smtClean="0">
                <a:latin typeface="Proxima Nova Rg" panose="02000506030000020004" pitchFamily="2" charset="0"/>
              </a:rPr>
              <a:t>Якщо </a:t>
            </a:r>
            <a:r>
              <a:rPr lang="uk-UA" sz="1400" dirty="0">
                <a:latin typeface="Proxima Nova Rg" panose="02000506030000020004" pitchFamily="2" charset="0"/>
              </a:rPr>
              <a:t>член сім'ї відмовився надати таку інформацію, але ця інформація відома </a:t>
            </a:r>
            <a:r>
              <a:rPr lang="uk-UA" sz="1400" dirty="0" smtClean="0">
                <a:latin typeface="Proxima Nova Rg" panose="02000506030000020004" pitchFamily="2" charset="0"/>
              </a:rPr>
              <a:t>суб'єкту декларування або може бути ним отримана з офіційних джерел (наприклад, </a:t>
            </a:r>
            <a:r>
              <a:rPr lang="uk-UA" sz="1400" smtClean="0">
                <a:latin typeface="Proxima Nova Rg" panose="02000506030000020004" pitchFamily="2" charset="0"/>
              </a:rPr>
              <a:t>правовстановлюючі документи), </a:t>
            </a:r>
            <a:r>
              <a:rPr lang="uk-UA" sz="1400" dirty="0" smtClean="0">
                <a:latin typeface="Proxima Nova Rg" panose="02000506030000020004" pitchFamily="2" charset="0"/>
              </a:rPr>
              <a:t>то суб'єкт декларування повинен відобразити у декларації всю відому йому інформацію</a:t>
            </a:r>
          </a:p>
        </p:txBody>
      </p:sp>
      <p:sp>
        <p:nvSpPr>
          <p:cNvPr id="3" name="Прямоугольник 2"/>
          <p:cNvSpPr/>
          <p:nvPr/>
        </p:nvSpPr>
        <p:spPr>
          <a:xfrm>
            <a:off x="1187624" y="326711"/>
            <a:ext cx="7704856" cy="830997"/>
          </a:xfrm>
          <a:prstGeom prst="rect">
            <a:avLst/>
          </a:prstGeom>
          <a:effectLst/>
        </p:spPr>
        <p:txBody>
          <a:bodyPr wrap="square">
            <a:spAutoFit/>
          </a:bodyPr>
          <a:lstStyle/>
          <a:p>
            <a:pPr algn="ctr"/>
            <a:r>
              <a:rPr lang="uk-UA" sz="2400" b="1" dirty="0">
                <a:ln w="6350">
                  <a:noFill/>
                </a:ln>
                <a:solidFill>
                  <a:srgbClr val="008000"/>
                </a:solidFill>
                <a:latin typeface="Proxima Nova Rg" panose="02000506030000020004" pitchFamily="2" charset="0"/>
                <a:ea typeface="+mj-ea"/>
                <a:cs typeface="+mj-cs"/>
              </a:rPr>
              <a:t>Член сім'ї </a:t>
            </a:r>
            <a:r>
              <a:rPr lang="uk-UA" sz="2400" b="1" dirty="0" smtClean="0">
                <a:ln w="6350">
                  <a:noFill/>
                </a:ln>
                <a:solidFill>
                  <a:srgbClr val="008000"/>
                </a:solidFill>
                <a:latin typeface="Proxima Nova Rg" panose="02000506030000020004" pitchFamily="2" charset="0"/>
                <a:ea typeface="+mj-ea"/>
                <a:cs typeface="+mj-cs"/>
              </a:rPr>
              <a:t>або співвласники майна відмовляють </a:t>
            </a:r>
            <a:r>
              <a:rPr lang="uk-UA" sz="2400" b="1" dirty="0">
                <a:ln w="6350">
                  <a:noFill/>
                </a:ln>
                <a:solidFill>
                  <a:srgbClr val="008000"/>
                </a:solidFill>
                <a:latin typeface="Proxima Nova Rg" panose="02000506030000020004" pitchFamily="2" charset="0"/>
                <a:ea typeface="+mj-ea"/>
                <a:cs typeface="+mj-cs"/>
              </a:rPr>
              <a:t>у наданні необхідної для декларування інформації</a:t>
            </a:r>
            <a:endParaRPr lang="uk-UA" sz="2400" dirty="0">
              <a:solidFill>
                <a:srgbClr val="008000"/>
              </a:solidFill>
              <a:latin typeface="Proxima Nova Rg" panose="02000506030000020004" pitchFamily="2" charset="0"/>
            </a:endParaRPr>
          </a:p>
        </p:txBody>
      </p:sp>
      <p:sp>
        <p:nvSpPr>
          <p:cNvPr id="8" name="Скругленный прямоугольник 7"/>
          <p:cNvSpPr/>
          <p:nvPr/>
        </p:nvSpPr>
        <p:spPr>
          <a:xfrm>
            <a:off x="1547664" y="4050233"/>
            <a:ext cx="7488832" cy="1152128"/>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400" dirty="0" smtClean="0">
                <a:solidFill>
                  <a:srgbClr val="FF0000"/>
                </a:solidFill>
              </a:rPr>
              <a:t>Звертаємо увагу, що якщо </a:t>
            </a:r>
            <a:r>
              <a:rPr lang="ru-RU" sz="1400" dirty="0" smtClean="0">
                <a:solidFill>
                  <a:srgbClr val="FF0000"/>
                </a:solidFill>
              </a:rPr>
              <a:t>подана </a:t>
            </a:r>
            <a:r>
              <a:rPr lang="uk-UA" sz="1400" dirty="0" smtClean="0">
                <a:solidFill>
                  <a:srgbClr val="FF0000"/>
                </a:solidFill>
              </a:rPr>
              <a:t>суб'єктом декларування декларація містить поля, у яких суб'єкт декларування обрав позначку </a:t>
            </a:r>
            <a:r>
              <a:rPr lang="uk-UA" sz="1400" b="1" dirty="0" smtClean="0">
                <a:solidFill>
                  <a:srgbClr val="FF0000"/>
                </a:solidFill>
              </a:rPr>
              <a:t>«Член сім'ї не надав інформацію</a:t>
            </a:r>
            <a:r>
              <a:rPr lang="ru-RU" sz="1400" b="1" dirty="0" smtClean="0">
                <a:solidFill>
                  <a:srgbClr val="FF0000"/>
                </a:solidFill>
              </a:rPr>
              <a:t>»</a:t>
            </a:r>
            <a:r>
              <a:rPr lang="uk-UA" sz="1400" b="1" dirty="0" smtClean="0">
                <a:solidFill>
                  <a:srgbClr val="FF0000"/>
                </a:solidFill>
              </a:rPr>
              <a:t> або «Не </a:t>
            </a:r>
            <a:r>
              <a:rPr lang="uk-UA" sz="1400" b="1" dirty="0">
                <a:solidFill>
                  <a:srgbClr val="FF0000"/>
                </a:solidFill>
              </a:rPr>
              <a:t>відомо</a:t>
            </a:r>
            <a:r>
              <a:rPr lang="uk-UA" sz="1400" b="1" dirty="0" smtClean="0">
                <a:solidFill>
                  <a:srgbClr val="FF0000"/>
                </a:solidFill>
              </a:rPr>
              <a:t>»  </a:t>
            </a:r>
            <a:r>
              <a:rPr lang="uk-UA" sz="1400" dirty="0" smtClean="0">
                <a:solidFill>
                  <a:srgbClr val="FF0000"/>
                </a:solidFill>
              </a:rPr>
              <a:t>то такі Декларації автоматично </a:t>
            </a:r>
            <a:r>
              <a:rPr lang="uk-UA" sz="1400" dirty="0">
                <a:solidFill>
                  <a:srgbClr val="FF0000"/>
                </a:solidFill>
              </a:rPr>
              <a:t>визначені Системою як такі, що мають найбільше корупційних ризиків, потрапляють у так звану «червону зону» для проходження процедури повної перевірки. </a:t>
            </a:r>
            <a:endParaRPr lang="ru-RU" sz="1400" b="1" dirty="0">
              <a:solidFill>
                <a:srgbClr val="FF0000"/>
              </a:solidFill>
            </a:endParaRPr>
          </a:p>
        </p:txBody>
      </p:sp>
    </p:spTree>
    <p:extLst>
      <p:ext uri="{BB962C8B-B14F-4D97-AF65-F5344CB8AC3E}">
        <p14:creationId xmlns:p14="http://schemas.microsoft.com/office/powerpoint/2010/main" val="1151509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hape 54" descr="main-6.jpg"/>
          <p:cNvPicPr preferRelativeResize="0"/>
          <p:nvPr/>
        </p:nvPicPr>
        <p:blipFill rotWithShape="1">
          <a:blip r:embed="rId3">
            <a:alphaModFix/>
          </a:blip>
          <a:srcRect/>
          <a:stretch/>
        </p:blipFill>
        <p:spPr>
          <a:xfrm>
            <a:off x="0" y="-35571"/>
            <a:ext cx="9200197" cy="5381948"/>
          </a:xfrm>
          <a:prstGeom prst="rect">
            <a:avLst/>
          </a:prstGeom>
          <a:noFill/>
          <a:ln>
            <a:noFill/>
          </a:ln>
        </p:spPr>
      </p:pic>
      <p:sp>
        <p:nvSpPr>
          <p:cNvPr id="7" name="Скругленный прямоугольник 6"/>
          <p:cNvSpPr/>
          <p:nvPr/>
        </p:nvSpPr>
        <p:spPr>
          <a:xfrm>
            <a:off x="1622799" y="1025897"/>
            <a:ext cx="7056784" cy="936104"/>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600" dirty="0" smtClean="0">
                <a:latin typeface="Proxima Nova Rg" panose="02000506030000020004" pitchFamily="2" charset="0"/>
              </a:rPr>
              <a:t>Відповідно до частини четвертої </a:t>
            </a:r>
            <a:r>
              <a:rPr lang="uk-UA" sz="1600" dirty="0">
                <a:latin typeface="Proxima Nova Rg" panose="02000506030000020004" pitchFamily="2" charset="0"/>
              </a:rPr>
              <a:t>статті 45 </a:t>
            </a:r>
            <a:r>
              <a:rPr lang="uk-UA" sz="1600" dirty="0" smtClean="0">
                <a:latin typeface="Proxima Nova Rg" panose="02000506030000020004" pitchFamily="2" charset="0"/>
              </a:rPr>
              <a:t>Закону України «Про запобігання корупції», </a:t>
            </a:r>
            <a:r>
              <a:rPr lang="uk-UA" sz="1600" dirty="0">
                <a:latin typeface="Proxima Nova Rg" panose="02000506030000020004" pitchFamily="2" charset="0"/>
              </a:rPr>
              <a:t>суб'єкт декларування має право </a:t>
            </a:r>
            <a:r>
              <a:rPr lang="ru-RU" sz="1600" dirty="0"/>
              <a:t>не </a:t>
            </a:r>
            <a:r>
              <a:rPr lang="uk-UA" sz="1600" dirty="0" smtClean="0"/>
              <a:t>більше </a:t>
            </a:r>
            <a:r>
              <a:rPr lang="uk-UA" sz="1600" b="1" dirty="0" smtClean="0"/>
              <a:t>трьох разів</a:t>
            </a:r>
            <a:r>
              <a:rPr lang="uk-UA" sz="1600" dirty="0" smtClean="0"/>
              <a:t> подати виправлену декларацію упродовж </a:t>
            </a:r>
            <a:r>
              <a:rPr lang="uk-UA" sz="1600" b="1" dirty="0" smtClean="0"/>
              <a:t>семи днів </a:t>
            </a:r>
            <a:r>
              <a:rPr lang="uk-UA" sz="1600" dirty="0" smtClean="0"/>
              <a:t>після подання декларації</a:t>
            </a:r>
            <a:endParaRPr lang="uk-UA" sz="1600" dirty="0">
              <a:latin typeface="Proxima Nova Rg" panose="02000506030000020004" pitchFamily="2" charset="0"/>
            </a:endParaRPr>
          </a:p>
        </p:txBody>
      </p:sp>
      <p:sp>
        <p:nvSpPr>
          <p:cNvPr id="8" name="Скругленный прямоугольник 7"/>
          <p:cNvSpPr/>
          <p:nvPr/>
        </p:nvSpPr>
        <p:spPr>
          <a:xfrm>
            <a:off x="1622799" y="3330153"/>
            <a:ext cx="5652100" cy="1800200"/>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just"/>
            <a:r>
              <a:rPr lang="uk-UA" sz="1400" i="1" dirty="0" smtClean="0">
                <a:latin typeface="Proxima Nova Rg" panose="02000506030000020004" pitchFamily="2" charset="0"/>
              </a:rPr>
              <a:t>У разі виявлення суб'єктом декларування у поданій декларації недостовірних відомостей після семиденного строку суб'єкт декларування може звернутись до Національного агентства через персональний електронний кабінет, деталізовано описати виявлені неточності або помилки.</a:t>
            </a:r>
          </a:p>
          <a:p>
            <a:pPr algn="just"/>
            <a:r>
              <a:rPr lang="uk-UA" sz="1400" i="1" dirty="0" smtClean="0">
                <a:latin typeface="Proxima Nova Rg" panose="02000506030000020004" pitchFamily="2" charset="0"/>
              </a:rPr>
              <a:t>Відповідна інформація буде врахована Національним агентством з питань запобігання корупції у разі проведення повної перевірки декларації відповідного суб'єкта декларування</a:t>
            </a:r>
            <a:r>
              <a:rPr lang="ru-RU" sz="1400" dirty="0" smtClean="0">
                <a:latin typeface="Proxima Nova Rg" panose="02000506030000020004" pitchFamily="2" charset="0"/>
              </a:rPr>
              <a:t>. </a:t>
            </a:r>
            <a:endParaRPr lang="uk-UA" sz="1400" dirty="0">
              <a:latin typeface="Proxima Nova Rg" panose="02000506030000020004" pitchFamily="2" charset="0"/>
            </a:endParaRPr>
          </a:p>
        </p:txBody>
      </p:sp>
      <p:pic>
        <p:nvPicPr>
          <p:cNvPr id="4098" name="Picture 2" descr="C:\Users\a.galchyshak\Desktop\11111111111111\55.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24328" y="3261754"/>
            <a:ext cx="1504950" cy="150495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1403648" y="185608"/>
            <a:ext cx="7056784" cy="1200329"/>
          </a:xfrm>
          <a:prstGeom prst="rect">
            <a:avLst/>
          </a:prstGeom>
          <a:effectLst/>
        </p:spPr>
        <p:txBody>
          <a:bodyPr wrap="square">
            <a:spAutoFit/>
          </a:bodyPr>
          <a:lstStyle/>
          <a:p>
            <a:pPr algn="ctr"/>
            <a:r>
              <a:rPr lang="uk-UA" sz="2400" b="1" dirty="0" smtClean="0">
                <a:ln w="6350">
                  <a:noFill/>
                </a:ln>
                <a:solidFill>
                  <a:srgbClr val="008000"/>
                </a:solidFill>
                <a:latin typeface="Proxima Nova Rg" panose="02000506030000020004" pitchFamily="2" charset="0"/>
                <a:ea typeface="+mj-ea"/>
                <a:cs typeface="+mj-cs"/>
              </a:rPr>
              <a:t>Подання виправленої декларації.</a:t>
            </a:r>
            <a:br>
              <a:rPr lang="uk-UA" sz="2400" b="1" dirty="0" smtClean="0">
                <a:ln w="6350">
                  <a:noFill/>
                </a:ln>
                <a:solidFill>
                  <a:srgbClr val="008000"/>
                </a:solidFill>
                <a:latin typeface="Proxima Nova Rg" panose="02000506030000020004" pitchFamily="2" charset="0"/>
                <a:ea typeface="+mj-ea"/>
                <a:cs typeface="+mj-cs"/>
              </a:rPr>
            </a:br>
            <a:r>
              <a:rPr lang="uk-UA" sz="2400" b="1" dirty="0">
                <a:ln w="6350">
                  <a:noFill/>
                </a:ln>
                <a:solidFill>
                  <a:srgbClr val="008000"/>
                </a:solidFill>
                <a:latin typeface="Proxima Nova Rg" panose="02000506030000020004" pitchFamily="2" charset="0"/>
                <a:ea typeface="+mj-ea"/>
                <a:cs typeface="+mj-cs"/>
              </a:rPr>
              <a:t>В</a:t>
            </a:r>
            <a:r>
              <a:rPr lang="uk-UA" sz="2400" b="1" dirty="0" smtClean="0">
                <a:ln w="6350">
                  <a:noFill/>
                </a:ln>
                <a:solidFill>
                  <a:srgbClr val="008000"/>
                </a:solidFill>
                <a:latin typeface="Proxima Nova Rg" panose="02000506030000020004" pitchFamily="2" charset="0"/>
                <a:ea typeface="+mj-ea"/>
                <a:cs typeface="+mj-cs"/>
              </a:rPr>
              <a:t>иправлення інформації, зазначеної в декларації </a:t>
            </a:r>
            <a:endParaRPr lang="uk-UA" sz="2400" dirty="0">
              <a:solidFill>
                <a:srgbClr val="008000"/>
              </a:solidFill>
              <a:latin typeface="Proxima Nova Rg" panose="02000506030000020004" pitchFamily="2" charset="0"/>
            </a:endParaRPr>
          </a:p>
        </p:txBody>
      </p:sp>
      <p:sp>
        <p:nvSpPr>
          <p:cNvPr id="9" name="Скругленный прямоугольник 8"/>
          <p:cNvSpPr/>
          <p:nvPr/>
        </p:nvSpPr>
        <p:spPr>
          <a:xfrm>
            <a:off x="1622799" y="2034009"/>
            <a:ext cx="5652100" cy="1152128"/>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400" dirty="0" smtClean="0"/>
              <a:t>Для подання виправленої декларації слід натиснути на кнопку «Подати виправлену декларацію», яка є активною упродовж семи днів в персональному електронному кабінеті суб’єкта декларування.</a:t>
            </a:r>
            <a:endParaRPr lang="uk-UA" sz="1400" dirty="0">
              <a:latin typeface="Proxima Nova Rg" panose="02000506030000020004" pitchFamily="2" charset="0"/>
            </a:endParaRPr>
          </a:p>
        </p:txBody>
      </p:sp>
    </p:spTree>
    <p:extLst>
      <p:ext uri="{BB962C8B-B14F-4D97-AF65-F5344CB8AC3E}">
        <p14:creationId xmlns:p14="http://schemas.microsoft.com/office/powerpoint/2010/main" val="20441250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hape 54" descr="main-6.jpg"/>
          <p:cNvPicPr preferRelativeResize="0"/>
          <p:nvPr/>
        </p:nvPicPr>
        <p:blipFill rotWithShape="1">
          <a:blip r:embed="rId3">
            <a:alphaModFix/>
          </a:blip>
          <a:srcRect/>
          <a:stretch/>
        </p:blipFill>
        <p:spPr>
          <a:xfrm>
            <a:off x="0" y="-35571"/>
            <a:ext cx="9200197" cy="5381948"/>
          </a:xfrm>
          <a:prstGeom prst="rect">
            <a:avLst/>
          </a:prstGeom>
          <a:noFill/>
          <a:ln>
            <a:noFill/>
          </a:ln>
        </p:spPr>
      </p:pic>
      <p:sp>
        <p:nvSpPr>
          <p:cNvPr id="3" name="Прямоугольник 2"/>
          <p:cNvSpPr/>
          <p:nvPr/>
        </p:nvSpPr>
        <p:spPr>
          <a:xfrm>
            <a:off x="1403648" y="17785"/>
            <a:ext cx="7056784" cy="830997"/>
          </a:xfrm>
          <a:prstGeom prst="rect">
            <a:avLst/>
          </a:prstGeom>
          <a:effectLst/>
        </p:spPr>
        <p:txBody>
          <a:bodyPr wrap="square">
            <a:spAutoFit/>
          </a:bodyPr>
          <a:lstStyle/>
          <a:p>
            <a:pPr algn="ctr"/>
            <a:r>
              <a:rPr lang="uk-UA" sz="2400" b="1" dirty="0" smtClean="0">
                <a:ln w="6350">
                  <a:noFill/>
                </a:ln>
                <a:solidFill>
                  <a:srgbClr val="008000"/>
                </a:solidFill>
                <a:latin typeface="Proxima Nova Rg" panose="02000506030000020004" pitchFamily="2" charset="0"/>
                <a:ea typeface="+mj-ea"/>
                <a:cs typeface="+mj-cs"/>
              </a:rPr>
              <a:t>Отримання інформації для заповнення декларації за допомогою електронних реєстрів</a:t>
            </a:r>
            <a:endParaRPr lang="uk-UA" sz="2400" dirty="0">
              <a:solidFill>
                <a:srgbClr val="008000"/>
              </a:solidFill>
              <a:latin typeface="Proxima Nova Rg" panose="02000506030000020004" pitchFamily="2" charset="0"/>
            </a:endParaRPr>
          </a:p>
        </p:txBody>
      </p:sp>
      <p:sp>
        <p:nvSpPr>
          <p:cNvPr id="9" name="Скругленный прямоугольник 8"/>
          <p:cNvSpPr/>
          <p:nvPr/>
        </p:nvSpPr>
        <p:spPr>
          <a:xfrm>
            <a:off x="1531283" y="881881"/>
            <a:ext cx="7488833" cy="360040"/>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100" b="1" dirty="0" smtClean="0"/>
              <a:t>Державний реєстр речових прав на нерухоме майно</a:t>
            </a:r>
            <a:r>
              <a:rPr lang="uk-UA" sz="1100" dirty="0" smtClean="0">
                <a:solidFill>
                  <a:schemeClr val="bg1"/>
                </a:solidFill>
              </a:rPr>
              <a:t> </a:t>
            </a:r>
            <a:r>
              <a:rPr lang="uk-UA" sz="1100" dirty="0"/>
              <a:t>(</a:t>
            </a:r>
            <a:r>
              <a:rPr lang="uk-UA" sz="1100" dirty="0">
                <a:hlinkClick r:id="rId4"/>
              </a:rPr>
              <a:t>https://bit.ly/2zeaaIQ</a:t>
            </a:r>
            <a:r>
              <a:rPr lang="uk-UA" sz="1100" dirty="0"/>
              <a:t>) </a:t>
            </a:r>
            <a:r>
              <a:rPr lang="uk-UA" sz="1100" dirty="0" smtClean="0"/>
              <a:t>– містить інформацію, яку необхідно зазначити у розділах 3 «Об’єкти нерухомості» та 4 «Об’єкти незавершеного будівництва» декларації</a:t>
            </a:r>
            <a:endParaRPr lang="uk-UA" sz="1100" dirty="0">
              <a:latin typeface="Proxima Nova Rg" panose="02000506030000020004" pitchFamily="2" charset="0"/>
            </a:endParaRPr>
          </a:p>
        </p:txBody>
      </p:sp>
      <p:sp>
        <p:nvSpPr>
          <p:cNvPr id="10" name="Скругленный прямоугольник 9"/>
          <p:cNvSpPr/>
          <p:nvPr/>
        </p:nvSpPr>
        <p:spPr>
          <a:xfrm>
            <a:off x="1531283" y="1313929"/>
            <a:ext cx="7488832" cy="504056"/>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100" b="1" dirty="0"/>
              <a:t>Офіційний електронний портал </a:t>
            </a:r>
            <a:r>
              <a:rPr lang="uk-UA" sz="1100" b="1" dirty="0" err="1"/>
              <a:t>Держгеокадастру</a:t>
            </a:r>
            <a:r>
              <a:rPr lang="uk-UA" sz="1100" dirty="0"/>
              <a:t> (</a:t>
            </a:r>
            <a:r>
              <a:rPr lang="en-US" sz="1100" u="sng" dirty="0">
                <a:hlinkClick r:id="rId5"/>
              </a:rPr>
              <a:t>https://e.land.gov.ua/</a:t>
            </a:r>
            <a:r>
              <a:rPr lang="en-US" sz="1100" dirty="0"/>
              <a:t>) – </a:t>
            </a:r>
            <a:r>
              <a:rPr lang="uk-UA" sz="1100" dirty="0"/>
              <a:t>містить відомості про власників та користувачів земельних ділянок, які потрібно зазначати у розділі 3 «Об’єкти нерухомості» та 4 «Об’єкти незавершеного будівництва» </a:t>
            </a:r>
            <a:r>
              <a:rPr lang="uk-UA" sz="1100" dirty="0" smtClean="0"/>
              <a:t>декларації</a:t>
            </a:r>
            <a:endParaRPr lang="uk-UA" sz="1100" dirty="0">
              <a:latin typeface="Proxima Nova Rg" panose="02000506030000020004" pitchFamily="2" charset="0"/>
            </a:endParaRPr>
          </a:p>
        </p:txBody>
      </p:sp>
      <p:sp>
        <p:nvSpPr>
          <p:cNvPr id="11" name="Скругленный прямоугольник 10"/>
          <p:cNvSpPr/>
          <p:nvPr/>
        </p:nvSpPr>
        <p:spPr>
          <a:xfrm>
            <a:off x="1531284" y="1889993"/>
            <a:ext cx="7488832" cy="576064"/>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100" b="1" dirty="0"/>
              <a:t>Єдиний державний реєстр юридичних осіб, фізичних осіб-підприємців та </a:t>
            </a:r>
            <a:r>
              <a:rPr lang="uk-UA" sz="1100" b="1" dirty="0" smtClean="0"/>
              <a:t>громадських формувань</a:t>
            </a:r>
            <a:r>
              <a:rPr lang="uk-UA" sz="1100" dirty="0"/>
              <a:t> </a:t>
            </a:r>
            <a:r>
              <a:rPr lang="uk-UA" sz="1100" dirty="0" smtClean="0"/>
              <a:t> (</a:t>
            </a:r>
            <a:r>
              <a:rPr lang="en-US" sz="1100" u="sng" dirty="0">
                <a:hlinkClick r:id="rId6"/>
              </a:rPr>
              <a:t>https://bit.ly/35uO94s</a:t>
            </a:r>
            <a:r>
              <a:rPr lang="en-US" sz="1100" dirty="0"/>
              <a:t>) – </a:t>
            </a:r>
            <a:r>
              <a:rPr lang="uk-UA" sz="1100" dirty="0"/>
              <a:t>інформація до розділів 8 «Корпоративні права» та 9 «Юридичні особи, кінцевим </a:t>
            </a:r>
            <a:r>
              <a:rPr lang="uk-UA" sz="1100" dirty="0" err="1"/>
              <a:t>бенефіціарним</a:t>
            </a:r>
            <a:r>
              <a:rPr lang="uk-UA" sz="1100" dirty="0"/>
              <a:t> власником (контролером) яких є суб’єкт декларування або члени його сім’ї» </a:t>
            </a:r>
            <a:r>
              <a:rPr lang="uk-UA" sz="1100" dirty="0" smtClean="0"/>
              <a:t>декларації</a:t>
            </a:r>
            <a:endParaRPr lang="uk-UA" sz="1100" dirty="0">
              <a:latin typeface="Proxima Nova Rg" panose="02000506030000020004" pitchFamily="2" charset="0"/>
            </a:endParaRPr>
          </a:p>
        </p:txBody>
      </p:sp>
      <p:sp>
        <p:nvSpPr>
          <p:cNvPr id="12" name="Скругленный прямоугольник 11"/>
          <p:cNvSpPr/>
          <p:nvPr/>
        </p:nvSpPr>
        <p:spPr>
          <a:xfrm>
            <a:off x="1547664" y="2538065"/>
            <a:ext cx="7472451" cy="432048"/>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100" b="1" dirty="0" smtClean="0"/>
              <a:t>Електронний кабінет водія</a:t>
            </a:r>
            <a:r>
              <a:rPr lang="uk-UA" sz="1100" dirty="0" smtClean="0"/>
              <a:t> (</a:t>
            </a:r>
            <a:r>
              <a:rPr lang="uk-UA" sz="1100" u="sng" dirty="0" smtClean="0">
                <a:hlinkClick r:id="rId7"/>
              </a:rPr>
              <a:t>https://bit.ly/2YyQsSw</a:t>
            </a:r>
            <a:r>
              <a:rPr lang="uk-UA" sz="1100" dirty="0" smtClean="0"/>
              <a:t>) – інформація знадобиться при заповненні розділу 6 «Цінне рухоме майно – транспортні засоби»</a:t>
            </a:r>
            <a:endParaRPr lang="uk-UA" sz="1100" dirty="0">
              <a:latin typeface="Proxima Nova Rg" panose="02000506030000020004" pitchFamily="2" charset="0"/>
            </a:endParaRPr>
          </a:p>
        </p:txBody>
      </p:sp>
      <p:sp>
        <p:nvSpPr>
          <p:cNvPr id="13" name="Скругленный прямоугольник 12"/>
          <p:cNvSpPr/>
          <p:nvPr/>
        </p:nvSpPr>
        <p:spPr>
          <a:xfrm>
            <a:off x="1547664" y="3042121"/>
            <a:ext cx="7472451" cy="432048"/>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100" b="1" dirty="0" smtClean="0"/>
              <a:t>Електронний кабінет на сайті Державної податкової служби України  </a:t>
            </a:r>
            <a:r>
              <a:rPr lang="uk-UA" sz="1100" dirty="0" smtClean="0"/>
              <a:t>(</a:t>
            </a:r>
            <a:r>
              <a:rPr lang="uk-UA" sz="1100" u="sng" dirty="0" smtClean="0">
                <a:hlinkClick r:id="rId8"/>
              </a:rPr>
              <a:t>https://cabinet.tax.gov.ua/</a:t>
            </a:r>
            <a:r>
              <a:rPr lang="uk-UA" sz="1100" dirty="0" smtClean="0"/>
              <a:t>) – містить відомості про доходи</a:t>
            </a:r>
            <a:endParaRPr lang="uk-UA" sz="1100" dirty="0">
              <a:latin typeface="Proxima Nova Rg" panose="02000506030000020004" pitchFamily="2" charset="0"/>
            </a:endParaRPr>
          </a:p>
        </p:txBody>
      </p:sp>
      <p:sp>
        <p:nvSpPr>
          <p:cNvPr id="14" name="Скругленный прямоугольник 13"/>
          <p:cNvSpPr/>
          <p:nvPr/>
        </p:nvSpPr>
        <p:spPr>
          <a:xfrm>
            <a:off x="1547664" y="3546177"/>
            <a:ext cx="7472451" cy="504056"/>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ru-RU" sz="1100" b="1" dirty="0"/>
              <a:t>Портал </a:t>
            </a:r>
            <a:r>
              <a:rPr lang="uk-UA" sz="1100" b="1" dirty="0" smtClean="0"/>
              <a:t>електронних послуг Пенсійного фонду України</a:t>
            </a:r>
            <a:r>
              <a:rPr lang="uk-UA" sz="1100" dirty="0" smtClean="0"/>
              <a:t> (</a:t>
            </a:r>
            <a:r>
              <a:rPr lang="uk-UA" sz="1100" u="sng" dirty="0" smtClean="0">
                <a:hlinkClick r:id="rId9"/>
              </a:rPr>
              <a:t>https://portal.pfu.gov.ua/</a:t>
            </a:r>
            <a:r>
              <a:rPr lang="uk-UA" sz="1100" dirty="0" smtClean="0"/>
              <a:t>) – містить інформацію про нараховану заробітну плату та пенсію</a:t>
            </a:r>
            <a:endParaRPr lang="uk-UA" sz="1100" dirty="0">
              <a:latin typeface="Proxima Nova Rg" panose="02000506030000020004" pitchFamily="2" charset="0"/>
            </a:endParaRPr>
          </a:p>
        </p:txBody>
      </p:sp>
      <p:sp>
        <p:nvSpPr>
          <p:cNvPr id="15" name="Скругленный прямоугольник 14"/>
          <p:cNvSpPr/>
          <p:nvPr/>
        </p:nvSpPr>
        <p:spPr>
          <a:xfrm>
            <a:off x="1547664" y="4122241"/>
            <a:ext cx="7472451" cy="504056"/>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100" b="1" dirty="0" err="1" smtClean="0"/>
              <a:t>Укрпатент</a:t>
            </a:r>
            <a:r>
              <a:rPr lang="uk-UA" sz="1100" dirty="0" smtClean="0"/>
              <a:t> (</a:t>
            </a:r>
            <a:r>
              <a:rPr lang="uk-UA" sz="1100" u="sng" dirty="0" smtClean="0">
                <a:hlinkClick r:id="rId10"/>
              </a:rPr>
              <a:t>https://bit.ly/2xxa7Hk</a:t>
            </a:r>
            <a:r>
              <a:rPr lang="uk-UA" sz="1100" dirty="0" smtClean="0"/>
              <a:t>) – інформація щодо зареєстрованих патентів на винаходи, корисних моделей, промислових знаків, яка необхідна для заповнення розділу 10 «Нематеріальні активи</a:t>
            </a:r>
            <a:r>
              <a:rPr lang="ru-RU" sz="1100" dirty="0" smtClean="0"/>
              <a:t>»</a:t>
            </a:r>
            <a:endParaRPr lang="uk-UA" sz="1100" dirty="0">
              <a:latin typeface="Proxima Nova Rg" panose="02000506030000020004" pitchFamily="2" charset="0"/>
            </a:endParaRPr>
          </a:p>
        </p:txBody>
      </p:sp>
      <p:sp>
        <p:nvSpPr>
          <p:cNvPr id="16" name="Скругленный прямоугольник 15"/>
          <p:cNvSpPr/>
          <p:nvPr/>
        </p:nvSpPr>
        <p:spPr>
          <a:xfrm>
            <a:off x="1547663" y="4698305"/>
            <a:ext cx="7488833" cy="504056"/>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ru-RU" sz="1100" b="1" dirty="0"/>
              <a:t>Агентство з </a:t>
            </a:r>
            <a:r>
              <a:rPr lang="uk-UA" sz="1100" b="1" dirty="0" smtClean="0"/>
              <a:t>розвитку інфраструктури фондового ринку України </a:t>
            </a:r>
            <a:r>
              <a:rPr lang="uk-UA" sz="1100" dirty="0" smtClean="0"/>
              <a:t>(</a:t>
            </a:r>
            <a:r>
              <a:rPr lang="uk-UA" sz="1100" u="sng" dirty="0" smtClean="0">
                <a:hlinkClick r:id="rId11"/>
              </a:rPr>
              <a:t>https://cabinet.smida.gov.ua/</a:t>
            </a:r>
            <a:r>
              <a:rPr lang="uk-UA" sz="1100" dirty="0" smtClean="0"/>
              <a:t>) – інформація про номінальну вартість цінних паперів, яка необхідна для заповнення розділу 7 «Цінні папери»</a:t>
            </a:r>
            <a:r>
              <a:rPr lang="ru-RU" sz="1100" dirty="0"/>
              <a:t> </a:t>
            </a:r>
            <a:endParaRPr lang="uk-UA" sz="1100" dirty="0">
              <a:latin typeface="Proxima Nova Rg" panose="02000506030000020004" pitchFamily="2" charset="0"/>
            </a:endParaRPr>
          </a:p>
        </p:txBody>
      </p:sp>
    </p:spTree>
    <p:extLst>
      <p:ext uri="{BB962C8B-B14F-4D97-AF65-F5344CB8AC3E}">
        <p14:creationId xmlns:p14="http://schemas.microsoft.com/office/powerpoint/2010/main" val="38519433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hape 54" descr="main-6.jpg"/>
          <p:cNvPicPr preferRelativeResize="0"/>
          <p:nvPr/>
        </p:nvPicPr>
        <p:blipFill rotWithShape="1">
          <a:blip r:embed="rId3">
            <a:alphaModFix/>
          </a:blip>
          <a:srcRect/>
          <a:stretch/>
        </p:blipFill>
        <p:spPr>
          <a:xfrm>
            <a:off x="0" y="-17785"/>
            <a:ext cx="9200197" cy="5381948"/>
          </a:xfrm>
          <a:prstGeom prst="rect">
            <a:avLst/>
          </a:prstGeom>
          <a:noFill/>
          <a:ln>
            <a:noFill/>
          </a:ln>
        </p:spPr>
      </p:pic>
      <p:sp>
        <p:nvSpPr>
          <p:cNvPr id="6" name="Скругленный прямоугольник 5"/>
          <p:cNvSpPr/>
          <p:nvPr/>
        </p:nvSpPr>
        <p:spPr>
          <a:xfrm>
            <a:off x="1104720" y="1457945"/>
            <a:ext cx="7690320" cy="576064"/>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400" b="1" dirty="0"/>
              <a:t>Умисне внесення суб’єктом декларування завідомо недостовірних відомостей до </a:t>
            </a:r>
            <a:r>
              <a:rPr lang="uk-UA" sz="1400" b="1" dirty="0" smtClean="0"/>
              <a:t>декларації, </a:t>
            </a:r>
            <a:r>
              <a:rPr lang="uk-UA" sz="1400" b="1" dirty="0"/>
              <a:t>якщо такі відомості відрізняються від достовірних на суму </a:t>
            </a:r>
            <a:r>
              <a:rPr lang="uk-UA" sz="1400" b="1" dirty="0" smtClean="0"/>
              <a:t>від</a:t>
            </a:r>
            <a:endParaRPr lang="uk-UA" sz="1400" b="1" dirty="0"/>
          </a:p>
        </p:txBody>
      </p:sp>
      <p:sp>
        <p:nvSpPr>
          <p:cNvPr id="8" name="Скругленный прямоугольник 7"/>
          <p:cNvSpPr/>
          <p:nvPr/>
        </p:nvSpPr>
        <p:spPr>
          <a:xfrm>
            <a:off x="1090184" y="1025897"/>
            <a:ext cx="7704856" cy="360040"/>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400" b="1" dirty="0">
                <a:solidFill>
                  <a:schemeClr val="bg1"/>
                </a:solidFill>
                <a:latin typeface="Proxima Nova Rg" panose="02000506030000020004" pitchFamily="2" charset="0"/>
              </a:rPr>
              <a:t>Стаття </a:t>
            </a:r>
            <a:r>
              <a:rPr lang="uk-UA" sz="1400" b="1" dirty="0" smtClean="0">
                <a:solidFill>
                  <a:schemeClr val="bg1"/>
                </a:solidFill>
                <a:latin typeface="Proxima Nova Rg" panose="02000506030000020004" pitchFamily="2" charset="0"/>
              </a:rPr>
              <a:t>366</a:t>
            </a:r>
            <a:r>
              <a:rPr lang="uk-UA" sz="1400" b="1" baseline="30000" dirty="0" smtClean="0">
                <a:solidFill>
                  <a:schemeClr val="bg1"/>
                </a:solidFill>
                <a:latin typeface="Proxima Nova Rg" panose="02000506030000020004" pitchFamily="2" charset="0"/>
              </a:rPr>
              <a:t>-2</a:t>
            </a:r>
            <a:r>
              <a:rPr lang="uk-UA" sz="1400" b="1" dirty="0" smtClean="0">
                <a:solidFill>
                  <a:schemeClr val="bg1"/>
                </a:solidFill>
                <a:latin typeface="Proxima Nova Rg" panose="02000506030000020004" pitchFamily="2" charset="0"/>
              </a:rPr>
              <a:t>.</a:t>
            </a:r>
            <a:r>
              <a:rPr lang="uk-UA" sz="1400" b="1" dirty="0">
                <a:solidFill>
                  <a:schemeClr val="bg1"/>
                </a:solidFill>
                <a:latin typeface="Proxima Nova Rg" panose="02000506030000020004" pitchFamily="2" charset="0"/>
              </a:rPr>
              <a:t> Декларування недостовірної </a:t>
            </a:r>
            <a:r>
              <a:rPr lang="uk-UA" sz="1400" b="1" dirty="0" smtClean="0">
                <a:solidFill>
                  <a:schemeClr val="bg1"/>
                </a:solidFill>
                <a:latin typeface="Proxima Nova Rg" panose="02000506030000020004" pitchFamily="2" charset="0"/>
              </a:rPr>
              <a:t>інформації</a:t>
            </a:r>
            <a:endParaRPr lang="uk-UA" sz="1400" b="1" dirty="0">
              <a:solidFill>
                <a:schemeClr val="bg1"/>
              </a:solidFill>
              <a:latin typeface="Proxima Nova Rg" panose="02000506030000020004" pitchFamily="2" charset="0"/>
            </a:endParaRPr>
          </a:p>
        </p:txBody>
      </p:sp>
      <p:sp>
        <p:nvSpPr>
          <p:cNvPr id="3" name="Прямоугольник 2"/>
          <p:cNvSpPr/>
          <p:nvPr/>
        </p:nvSpPr>
        <p:spPr>
          <a:xfrm>
            <a:off x="1104720" y="329374"/>
            <a:ext cx="7632848" cy="461665"/>
          </a:xfrm>
          <a:prstGeom prst="rect">
            <a:avLst/>
          </a:prstGeom>
        </p:spPr>
        <p:txBody>
          <a:bodyPr wrap="square">
            <a:spAutoFit/>
          </a:bodyPr>
          <a:lstStyle/>
          <a:p>
            <a:pPr algn="ctr"/>
            <a:r>
              <a:rPr lang="uk-UA" sz="2400" b="1" dirty="0">
                <a:ln w="6350">
                  <a:noFill/>
                </a:ln>
                <a:solidFill>
                  <a:srgbClr val="008000"/>
                </a:solidFill>
                <a:latin typeface="Proxima Nova Rg" panose="02000506030000020004" pitchFamily="2" charset="0"/>
                <a:ea typeface="+mj-ea"/>
                <a:cs typeface="+mj-cs"/>
              </a:rPr>
              <a:t>Кримінальний кодекс України</a:t>
            </a:r>
            <a:endParaRPr lang="uk-UA" sz="2400" dirty="0">
              <a:solidFill>
                <a:srgbClr val="008000"/>
              </a:solidFill>
              <a:latin typeface="Proxima Nova Rg" panose="02000506030000020004" pitchFamily="2" charset="0"/>
            </a:endParaRPr>
          </a:p>
        </p:txBody>
      </p:sp>
      <p:sp>
        <p:nvSpPr>
          <p:cNvPr id="9" name="Скругленный прямоугольник 8"/>
          <p:cNvSpPr/>
          <p:nvPr/>
        </p:nvSpPr>
        <p:spPr>
          <a:xfrm>
            <a:off x="1104720" y="2178024"/>
            <a:ext cx="3683304" cy="401735"/>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400" dirty="0" smtClean="0"/>
              <a:t>500 </a:t>
            </a:r>
            <a:r>
              <a:rPr lang="uk-UA" sz="1400" dirty="0"/>
              <a:t>до 4000 прожиткових мінімумів для працездатних </a:t>
            </a:r>
            <a:r>
              <a:rPr lang="uk-UA" sz="1400" dirty="0" smtClean="0"/>
              <a:t>осіб</a:t>
            </a:r>
            <a:endParaRPr lang="uk-UA" sz="1400" dirty="0"/>
          </a:p>
        </p:txBody>
      </p:sp>
      <p:sp>
        <p:nvSpPr>
          <p:cNvPr id="10" name="Скругленный прямоугольник 9"/>
          <p:cNvSpPr/>
          <p:nvPr/>
        </p:nvSpPr>
        <p:spPr>
          <a:xfrm>
            <a:off x="1104720" y="2673189"/>
            <a:ext cx="3683304" cy="1377044"/>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just"/>
            <a:r>
              <a:rPr lang="uk-UA" sz="1400" dirty="0" smtClean="0"/>
              <a:t>штраф </a:t>
            </a:r>
            <a:r>
              <a:rPr lang="uk-UA" sz="1400" dirty="0"/>
              <a:t>від </a:t>
            </a:r>
            <a:r>
              <a:rPr lang="uk-UA" sz="1400" dirty="0" smtClean="0"/>
              <a:t>2500 до 3000 неоподатковуваних </a:t>
            </a:r>
            <a:r>
              <a:rPr lang="uk-UA" sz="1400" dirty="0"/>
              <a:t>мінімумів </a:t>
            </a:r>
            <a:r>
              <a:rPr lang="uk-UA" sz="1400" dirty="0" smtClean="0"/>
              <a:t>або громадські роботи - від 150 до 240 годин</a:t>
            </a:r>
            <a:r>
              <a:rPr lang="uk-UA" sz="1400" dirty="0"/>
              <a:t>, з позбавленням права обіймати певні посади чи займатися певною діяльністю на строк до </a:t>
            </a:r>
            <a:r>
              <a:rPr lang="uk-UA" sz="1400" dirty="0" smtClean="0"/>
              <a:t>3 </a:t>
            </a:r>
            <a:r>
              <a:rPr lang="uk-UA" sz="1400" dirty="0"/>
              <a:t>років.</a:t>
            </a:r>
          </a:p>
        </p:txBody>
      </p:sp>
      <p:sp>
        <p:nvSpPr>
          <p:cNvPr id="11" name="Скругленный прямоугольник 10"/>
          <p:cNvSpPr/>
          <p:nvPr/>
        </p:nvSpPr>
        <p:spPr>
          <a:xfrm>
            <a:off x="4949880" y="2178025"/>
            <a:ext cx="3845160" cy="401735"/>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400" dirty="0" smtClean="0"/>
              <a:t>понад 4000 прожиткових мінімумів для працездатних осіб</a:t>
            </a:r>
            <a:endParaRPr lang="uk-UA" sz="1400" dirty="0"/>
          </a:p>
        </p:txBody>
      </p:sp>
      <p:sp>
        <p:nvSpPr>
          <p:cNvPr id="12" name="Скругленный прямоугольник 11"/>
          <p:cNvSpPr/>
          <p:nvPr/>
        </p:nvSpPr>
        <p:spPr>
          <a:xfrm>
            <a:off x="4949880" y="2664690"/>
            <a:ext cx="3845160" cy="1385543"/>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just"/>
            <a:r>
              <a:rPr lang="uk-UA" sz="1400" dirty="0" smtClean="0"/>
              <a:t>штраф </a:t>
            </a:r>
            <a:r>
              <a:rPr lang="uk-UA" sz="1400" dirty="0"/>
              <a:t>від </a:t>
            </a:r>
            <a:r>
              <a:rPr lang="uk-UA" sz="1400" dirty="0" smtClean="0"/>
              <a:t>3000 до 5000 неоподатковуваних </a:t>
            </a:r>
            <a:r>
              <a:rPr lang="uk-UA" sz="1400" dirty="0"/>
              <a:t>мінімумів </a:t>
            </a:r>
            <a:r>
              <a:rPr lang="uk-UA" sz="1400" dirty="0" smtClean="0"/>
              <a:t>або громадські роботи - від 150 до 240 годин, </a:t>
            </a:r>
            <a:r>
              <a:rPr lang="uk-UA" sz="1400" dirty="0"/>
              <a:t>або обмеженням волі на строк до </a:t>
            </a:r>
            <a:r>
              <a:rPr lang="uk-UA" sz="1400" dirty="0" smtClean="0"/>
              <a:t>2 </a:t>
            </a:r>
            <a:r>
              <a:rPr lang="uk-UA" sz="1400" dirty="0"/>
              <a:t>років, з позбавленням права обіймати певні посади чи займатися певною діяльністю на строк до </a:t>
            </a:r>
            <a:r>
              <a:rPr lang="uk-UA" sz="1400" dirty="0" smtClean="0"/>
              <a:t>3 </a:t>
            </a:r>
            <a:r>
              <a:rPr lang="uk-UA" sz="1400" dirty="0"/>
              <a:t>років.</a:t>
            </a:r>
          </a:p>
        </p:txBody>
      </p:sp>
      <p:sp>
        <p:nvSpPr>
          <p:cNvPr id="13" name="Скругленный прямоугольник 12"/>
          <p:cNvSpPr/>
          <p:nvPr/>
        </p:nvSpPr>
        <p:spPr>
          <a:xfrm>
            <a:off x="1090184" y="4194249"/>
            <a:ext cx="7690320" cy="288032"/>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400" b="1" dirty="0">
                <a:solidFill>
                  <a:schemeClr val="bg1"/>
                </a:solidFill>
                <a:latin typeface="Proxima Nova Rg" panose="02000506030000020004" pitchFamily="2" charset="0"/>
              </a:rPr>
              <a:t>Стаття </a:t>
            </a:r>
            <a:r>
              <a:rPr lang="uk-UA" sz="1400" b="1" dirty="0" smtClean="0">
                <a:solidFill>
                  <a:schemeClr val="bg1"/>
                </a:solidFill>
                <a:latin typeface="Proxima Nova Rg" panose="02000506030000020004" pitchFamily="2" charset="0"/>
              </a:rPr>
              <a:t>366</a:t>
            </a:r>
            <a:r>
              <a:rPr lang="uk-UA" sz="1400" b="1" baseline="30000" dirty="0" smtClean="0">
                <a:solidFill>
                  <a:schemeClr val="bg1"/>
                </a:solidFill>
                <a:latin typeface="Proxima Nova Rg" panose="02000506030000020004" pitchFamily="2" charset="0"/>
              </a:rPr>
              <a:t>-3 </a:t>
            </a:r>
            <a:r>
              <a:rPr lang="uk-UA" sz="1400" dirty="0" smtClean="0"/>
              <a:t>Умисне неподання </a:t>
            </a:r>
            <a:r>
              <a:rPr lang="uk-UA" sz="1400" dirty="0"/>
              <a:t>суб’єктом декларування </a:t>
            </a:r>
            <a:r>
              <a:rPr lang="uk-UA" sz="1400" dirty="0" smtClean="0"/>
              <a:t>декларації </a:t>
            </a:r>
            <a:endParaRPr lang="uk-UA" sz="1400" dirty="0"/>
          </a:p>
        </p:txBody>
      </p:sp>
      <p:sp>
        <p:nvSpPr>
          <p:cNvPr id="14" name="Скругленный прямоугольник 13"/>
          <p:cNvSpPr/>
          <p:nvPr/>
        </p:nvSpPr>
        <p:spPr>
          <a:xfrm>
            <a:off x="1104720" y="4554289"/>
            <a:ext cx="7690320" cy="720080"/>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400" dirty="0" smtClean="0"/>
              <a:t>штраф </a:t>
            </a:r>
            <a:r>
              <a:rPr lang="uk-UA" sz="1400" dirty="0"/>
              <a:t>від </a:t>
            </a:r>
            <a:r>
              <a:rPr lang="uk-UA" sz="1400" dirty="0" smtClean="0"/>
              <a:t>2500 до 3000 неоподатковуваних </a:t>
            </a:r>
            <a:r>
              <a:rPr lang="uk-UA" sz="1400" dirty="0"/>
              <a:t>мінімумів </a:t>
            </a:r>
            <a:r>
              <a:rPr lang="uk-UA" sz="1400" dirty="0" smtClean="0"/>
              <a:t>або </a:t>
            </a:r>
            <a:r>
              <a:rPr lang="uk-UA" sz="1400" dirty="0"/>
              <a:t>громадськими роботами на строк від </a:t>
            </a:r>
            <a:r>
              <a:rPr lang="uk-UA" sz="1400" dirty="0" smtClean="0"/>
              <a:t>150 до 240 годин, </a:t>
            </a:r>
            <a:r>
              <a:rPr lang="uk-UA" sz="1400" dirty="0"/>
              <a:t>з позбавленням права обіймати певні посади чи займатися певною діяльністю на строк до </a:t>
            </a:r>
            <a:r>
              <a:rPr lang="uk-UA" sz="1400" dirty="0" smtClean="0"/>
              <a:t>3 років</a:t>
            </a:r>
            <a:endParaRPr lang="uk-UA" sz="1400" dirty="0"/>
          </a:p>
        </p:txBody>
      </p:sp>
    </p:spTree>
    <p:extLst>
      <p:ext uri="{BB962C8B-B14F-4D97-AF65-F5344CB8AC3E}">
        <p14:creationId xmlns:p14="http://schemas.microsoft.com/office/powerpoint/2010/main" val="2667798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hape 54" descr="main-6.jpg"/>
          <p:cNvPicPr preferRelativeResize="0"/>
          <p:nvPr/>
        </p:nvPicPr>
        <p:blipFill rotWithShape="1">
          <a:blip r:embed="rId3">
            <a:alphaModFix/>
          </a:blip>
          <a:srcRect/>
          <a:stretch/>
        </p:blipFill>
        <p:spPr>
          <a:xfrm>
            <a:off x="-74925" y="4167"/>
            <a:ext cx="9200197" cy="5381948"/>
          </a:xfrm>
          <a:prstGeom prst="rect">
            <a:avLst/>
          </a:prstGeom>
          <a:noFill/>
          <a:ln w="12700">
            <a:solidFill>
              <a:schemeClr val="tx1"/>
            </a:solidFill>
          </a:ln>
        </p:spPr>
      </p:pic>
      <p:sp>
        <p:nvSpPr>
          <p:cNvPr id="5" name="Скругленный прямоугольник 4"/>
          <p:cNvSpPr/>
          <p:nvPr/>
        </p:nvSpPr>
        <p:spPr>
          <a:xfrm>
            <a:off x="1007579" y="1470211"/>
            <a:ext cx="7859724" cy="504056"/>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marL="137160" indent="0" algn="ctr">
              <a:spcBef>
                <a:spcPts val="600"/>
              </a:spcBef>
              <a:spcAft>
                <a:spcPts val="600"/>
              </a:spcAft>
              <a:buNone/>
            </a:pPr>
            <a:r>
              <a:rPr lang="uk-UA" sz="1400" b="1" dirty="0" smtClean="0">
                <a:solidFill>
                  <a:schemeClr val="bg1"/>
                </a:solidFill>
                <a:latin typeface="Proxima Nova Rg" panose="02000506030000020004" pitchFamily="2" charset="0"/>
              </a:rPr>
              <a:t>Стаття 172</a:t>
            </a:r>
            <a:r>
              <a:rPr lang="uk-UA" sz="1400" b="1" baseline="30000" dirty="0" smtClean="0">
                <a:solidFill>
                  <a:schemeClr val="bg1"/>
                </a:solidFill>
                <a:latin typeface="Proxima Nova Rg" panose="02000506030000020004" pitchFamily="2" charset="0"/>
              </a:rPr>
              <a:t>-6</a:t>
            </a:r>
            <a:r>
              <a:rPr lang="uk-UA" sz="1400" b="1" dirty="0" smtClean="0">
                <a:solidFill>
                  <a:schemeClr val="bg1"/>
                </a:solidFill>
                <a:latin typeface="Proxima Nova Rg" panose="02000506030000020004" pitchFamily="2" charset="0"/>
              </a:rPr>
              <a:t>. Порушення вимог фінансового контролю</a:t>
            </a:r>
            <a:endParaRPr lang="uk-UA" sz="1400" dirty="0" smtClean="0">
              <a:solidFill>
                <a:schemeClr val="bg1"/>
              </a:solidFill>
              <a:latin typeface="Proxima Nova Rg" panose="02000506030000020004" pitchFamily="2" charset="0"/>
            </a:endParaRPr>
          </a:p>
        </p:txBody>
      </p:sp>
      <p:sp>
        <p:nvSpPr>
          <p:cNvPr id="8" name="Скругленный прямоугольник 7"/>
          <p:cNvSpPr/>
          <p:nvPr/>
        </p:nvSpPr>
        <p:spPr>
          <a:xfrm>
            <a:off x="1007579" y="2190290"/>
            <a:ext cx="1837006" cy="2604646"/>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spcBef>
                <a:spcPts val="600"/>
              </a:spcBef>
              <a:spcAft>
                <a:spcPts val="600"/>
              </a:spcAft>
            </a:pPr>
            <a:r>
              <a:rPr lang="uk-UA" sz="1200" dirty="0" smtClean="0">
                <a:solidFill>
                  <a:schemeClr val="bg1"/>
                </a:solidFill>
                <a:latin typeface="Proxima Nova Rg" panose="02000506030000020004" pitchFamily="2" charset="0"/>
              </a:rPr>
              <a:t>Несвоєчасне </a:t>
            </a:r>
            <a:r>
              <a:rPr lang="uk-UA" sz="1200" dirty="0">
                <a:solidFill>
                  <a:schemeClr val="bg1"/>
                </a:solidFill>
                <a:latin typeface="Proxima Nova Rg" panose="02000506030000020004" pitchFamily="2" charset="0"/>
              </a:rPr>
              <a:t>подання без поважних причин декларації — штраф від 50 до 100 неоподатковуваних мінімумів доходів громадян</a:t>
            </a:r>
            <a:r>
              <a:rPr lang="uk-UA" sz="1200" dirty="0" smtClean="0">
                <a:solidFill>
                  <a:schemeClr val="bg1"/>
                </a:solidFill>
                <a:latin typeface="Proxima Nova Rg" panose="02000506030000020004" pitchFamily="2" charset="0"/>
              </a:rPr>
              <a:t>.</a:t>
            </a:r>
            <a:endParaRPr lang="uk-UA" sz="1200" dirty="0">
              <a:solidFill>
                <a:schemeClr val="bg1"/>
              </a:solidFill>
              <a:latin typeface="Proxima Nova Rg" panose="02000506030000020004" pitchFamily="2" charset="0"/>
            </a:endParaRPr>
          </a:p>
        </p:txBody>
      </p:sp>
      <p:sp>
        <p:nvSpPr>
          <p:cNvPr id="10" name="Скругленный прямоугольник 9"/>
          <p:cNvSpPr/>
          <p:nvPr/>
        </p:nvSpPr>
        <p:spPr>
          <a:xfrm>
            <a:off x="2962647" y="2190291"/>
            <a:ext cx="1944216" cy="2604646"/>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spcBef>
                <a:spcPts val="600"/>
              </a:spcBef>
              <a:spcAft>
                <a:spcPts val="600"/>
              </a:spcAft>
            </a:pPr>
            <a:r>
              <a:rPr lang="uk-UA" sz="1200" dirty="0">
                <a:solidFill>
                  <a:schemeClr val="bg1"/>
                </a:solidFill>
                <a:latin typeface="Proxima Nova Rg" panose="02000506030000020004" pitchFamily="2" charset="0"/>
              </a:rPr>
              <a:t>Неповідомлення або несвоєчасне повідомлення про відкриття валютного рахунка або про суттєві зміни у майновому стані </a:t>
            </a:r>
            <a:r>
              <a:rPr lang="uk-UA" sz="1200" dirty="0">
                <a:solidFill>
                  <a:srgbClr val="545454"/>
                </a:solidFill>
                <a:latin typeface="arial" panose="020B0604020202020204" pitchFamily="34" charset="0"/>
              </a:rPr>
              <a:t>— </a:t>
            </a:r>
            <a:r>
              <a:rPr lang="uk-UA" sz="1200" dirty="0" smtClean="0">
                <a:solidFill>
                  <a:schemeClr val="bg1"/>
                </a:solidFill>
                <a:latin typeface="Proxima Nova Rg" panose="02000506030000020004" pitchFamily="2" charset="0"/>
              </a:rPr>
              <a:t>штраф </a:t>
            </a:r>
            <a:r>
              <a:rPr lang="uk-UA" sz="1200" dirty="0">
                <a:solidFill>
                  <a:schemeClr val="bg1"/>
                </a:solidFill>
                <a:latin typeface="Proxima Nova Rg" panose="02000506030000020004" pitchFamily="2" charset="0"/>
              </a:rPr>
              <a:t>від 100 </a:t>
            </a:r>
            <a:r>
              <a:rPr lang="uk-UA" sz="1200" dirty="0" smtClean="0">
                <a:solidFill>
                  <a:schemeClr val="bg1"/>
                </a:solidFill>
                <a:latin typeface="Proxima Nova Rg" panose="02000506030000020004" pitchFamily="2" charset="0"/>
              </a:rPr>
              <a:t>до 200 неоподатковуваних </a:t>
            </a:r>
            <a:r>
              <a:rPr lang="uk-UA" sz="1200" dirty="0">
                <a:solidFill>
                  <a:schemeClr val="bg1"/>
                </a:solidFill>
                <a:latin typeface="Proxima Nova Rg" panose="02000506030000020004" pitchFamily="2" charset="0"/>
              </a:rPr>
              <a:t>мінімумів доходів громадян.</a:t>
            </a:r>
          </a:p>
        </p:txBody>
      </p:sp>
      <p:pic>
        <p:nvPicPr>
          <p:cNvPr id="2050" name="Picture 2" descr="C:\Users\a.galchyshak\Desktop\11111111111111\images (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6256" y="2754089"/>
            <a:ext cx="2178943" cy="1632104"/>
          </a:xfrm>
          <a:prstGeom prst="rect">
            <a:avLst/>
          </a:prstGeom>
          <a:noFill/>
          <a:extLst>
            <a:ext uri="{909E8E84-426E-40DD-AFC4-6F175D3DCCD1}">
              <a14:hiddenFill xmlns:a14="http://schemas.microsoft.com/office/drawing/2010/main">
                <a:solidFill>
                  <a:srgbClr val="FFFFFF"/>
                </a:solidFill>
              </a14:hiddenFill>
            </a:ext>
          </a:extLst>
        </p:spPr>
      </p:pic>
      <p:sp>
        <p:nvSpPr>
          <p:cNvPr id="11" name="Скругленный прямоугольник 10"/>
          <p:cNvSpPr/>
          <p:nvPr/>
        </p:nvSpPr>
        <p:spPr>
          <a:xfrm>
            <a:off x="5024925" y="2191020"/>
            <a:ext cx="1826154" cy="2603917"/>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spcBef>
                <a:spcPts val="600"/>
              </a:spcBef>
              <a:spcAft>
                <a:spcPts val="600"/>
              </a:spcAft>
            </a:pPr>
            <a:r>
              <a:rPr lang="uk-UA" sz="1200" dirty="0">
                <a:solidFill>
                  <a:schemeClr val="bg1"/>
                </a:solidFill>
                <a:latin typeface="Proxima Nova Rg" panose="02000506030000020004" pitchFamily="2" charset="0"/>
              </a:rPr>
              <a:t>Подання завідомо недостовірних відомостей у декларації — штраф від 1000 до 2500 неоподатковуваних мінімумів доходів громадян.</a:t>
            </a:r>
          </a:p>
        </p:txBody>
      </p:sp>
      <p:sp>
        <p:nvSpPr>
          <p:cNvPr id="3" name="Прямоугольник 2"/>
          <p:cNvSpPr/>
          <p:nvPr/>
        </p:nvSpPr>
        <p:spPr>
          <a:xfrm>
            <a:off x="1115616" y="139858"/>
            <a:ext cx="7704856" cy="830997"/>
          </a:xfrm>
          <a:prstGeom prst="rect">
            <a:avLst/>
          </a:prstGeom>
        </p:spPr>
        <p:txBody>
          <a:bodyPr wrap="square">
            <a:spAutoFit/>
          </a:bodyPr>
          <a:lstStyle/>
          <a:p>
            <a:pPr algn="ctr"/>
            <a:r>
              <a:rPr lang="ru-RU" sz="2400" b="1" dirty="0">
                <a:ln w="6350">
                  <a:noFill/>
                </a:ln>
                <a:solidFill>
                  <a:srgbClr val="008000"/>
                </a:solidFill>
                <a:latin typeface="Proxima Nova Rg" panose="02000506030000020004" pitchFamily="2" charset="0"/>
                <a:ea typeface="+mj-ea"/>
                <a:cs typeface="+mj-cs"/>
              </a:rPr>
              <a:t>Кодекс України про </a:t>
            </a:r>
            <a:r>
              <a:rPr lang="uk-UA" sz="2400" b="1" dirty="0" smtClean="0">
                <a:ln w="6350">
                  <a:noFill/>
                </a:ln>
                <a:solidFill>
                  <a:srgbClr val="008000"/>
                </a:solidFill>
                <a:latin typeface="Proxima Nova Rg" panose="02000506030000020004" pitchFamily="2" charset="0"/>
                <a:ea typeface="+mj-ea"/>
                <a:cs typeface="+mj-cs"/>
              </a:rPr>
              <a:t>адміністративні правопорушення</a:t>
            </a:r>
            <a:r>
              <a:rPr lang="ru-RU" sz="2400" b="1" dirty="0">
                <a:ln w="6350">
                  <a:noFill/>
                </a:ln>
                <a:solidFill>
                  <a:srgbClr val="008000"/>
                </a:solidFill>
                <a:latin typeface="Proxima Nova Rg" panose="02000506030000020004" pitchFamily="2" charset="0"/>
                <a:ea typeface="+mj-ea"/>
                <a:cs typeface="+mj-cs"/>
              </a:rPr>
              <a:t> </a:t>
            </a:r>
            <a:endParaRPr lang="uk-UA" sz="2400" dirty="0">
              <a:solidFill>
                <a:srgbClr val="008000"/>
              </a:solidFill>
              <a:latin typeface="Proxima Nova Rg" panose="02000506030000020004" pitchFamily="2" charset="0"/>
            </a:endParaRPr>
          </a:p>
        </p:txBody>
      </p:sp>
    </p:spTree>
    <p:extLst>
      <p:ext uri="{BB962C8B-B14F-4D97-AF65-F5344CB8AC3E}">
        <p14:creationId xmlns:p14="http://schemas.microsoft.com/office/powerpoint/2010/main" val="39492611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hape 54" descr="main-6.jpg"/>
          <p:cNvPicPr preferRelativeResize="0"/>
          <p:nvPr/>
        </p:nvPicPr>
        <p:blipFill rotWithShape="1">
          <a:blip r:embed="rId3">
            <a:alphaModFix/>
          </a:blip>
          <a:srcRect/>
          <a:stretch/>
        </p:blipFill>
        <p:spPr>
          <a:xfrm>
            <a:off x="-74925" y="4167"/>
            <a:ext cx="9200197" cy="5381948"/>
          </a:xfrm>
          <a:prstGeom prst="rect">
            <a:avLst/>
          </a:prstGeom>
          <a:noFill/>
          <a:ln w="12700">
            <a:solidFill>
              <a:schemeClr val="tx1"/>
            </a:solidFill>
          </a:ln>
        </p:spPr>
      </p:pic>
      <p:sp>
        <p:nvSpPr>
          <p:cNvPr id="5" name="Скругленный прямоугольник 4"/>
          <p:cNvSpPr/>
          <p:nvPr/>
        </p:nvSpPr>
        <p:spPr>
          <a:xfrm>
            <a:off x="1331640" y="1470211"/>
            <a:ext cx="7566266" cy="2075966"/>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marL="137160" indent="0" algn="ctr">
              <a:spcBef>
                <a:spcPts val="600"/>
              </a:spcBef>
              <a:spcAft>
                <a:spcPts val="600"/>
              </a:spcAft>
              <a:buNone/>
            </a:pPr>
            <a:r>
              <a:rPr lang="uk-UA" dirty="0"/>
              <a:t>Особа, яка вчинила корупційне правопорушення або правопорушення, пов’язане з корупцією, однак судом не застосовано до неї покарання або не накладено на неї </a:t>
            </a:r>
            <a:r>
              <a:rPr lang="uk-UA" dirty="0" smtClean="0"/>
              <a:t>стягнення, </a:t>
            </a:r>
            <a:r>
              <a:rPr lang="uk-UA" dirty="0"/>
              <a:t>підлягає притягненню до дисциплінарної відповідальності у встановленому законом порядку.</a:t>
            </a:r>
            <a:endParaRPr lang="uk-UA" dirty="0" smtClean="0">
              <a:solidFill>
                <a:schemeClr val="bg1"/>
              </a:solidFill>
              <a:latin typeface="Proxima Nova Rg" panose="02000506030000020004" pitchFamily="2" charset="0"/>
            </a:endParaRPr>
          </a:p>
        </p:txBody>
      </p:sp>
      <p:sp>
        <p:nvSpPr>
          <p:cNvPr id="3" name="Прямоугольник 2"/>
          <p:cNvSpPr/>
          <p:nvPr/>
        </p:nvSpPr>
        <p:spPr>
          <a:xfrm>
            <a:off x="1115616" y="564232"/>
            <a:ext cx="7704856" cy="461665"/>
          </a:xfrm>
          <a:prstGeom prst="rect">
            <a:avLst/>
          </a:prstGeom>
        </p:spPr>
        <p:txBody>
          <a:bodyPr wrap="square">
            <a:spAutoFit/>
          </a:bodyPr>
          <a:lstStyle/>
          <a:p>
            <a:pPr algn="ctr"/>
            <a:r>
              <a:rPr lang="uk-UA" sz="2400" b="1" dirty="0" smtClean="0">
                <a:ln w="6350">
                  <a:noFill/>
                </a:ln>
                <a:solidFill>
                  <a:srgbClr val="008000"/>
                </a:solidFill>
                <a:latin typeface="Proxima Nova Rg" panose="02000506030000020004" pitchFamily="2" charset="0"/>
                <a:ea typeface="+mj-ea"/>
                <a:cs typeface="+mj-cs"/>
              </a:rPr>
              <a:t>Притягнення до </a:t>
            </a:r>
            <a:r>
              <a:rPr lang="uk-UA" sz="2400" b="1" smtClean="0">
                <a:ln w="6350">
                  <a:noFill/>
                </a:ln>
                <a:solidFill>
                  <a:srgbClr val="008000"/>
                </a:solidFill>
                <a:latin typeface="Proxima Nova Rg" panose="02000506030000020004" pitchFamily="2" charset="0"/>
                <a:ea typeface="+mj-ea"/>
                <a:cs typeface="+mj-cs"/>
              </a:rPr>
              <a:t>дисциплінарної </a:t>
            </a:r>
            <a:r>
              <a:rPr lang="uk-UA" sz="2400" b="1" smtClean="0">
                <a:ln w="6350">
                  <a:noFill/>
                </a:ln>
                <a:solidFill>
                  <a:srgbClr val="008000"/>
                </a:solidFill>
                <a:latin typeface="Proxima Nova Rg" panose="02000506030000020004" pitchFamily="2" charset="0"/>
                <a:ea typeface="+mj-ea"/>
                <a:cs typeface="+mj-cs"/>
              </a:rPr>
              <a:t>відповідальності</a:t>
            </a:r>
            <a:r>
              <a:rPr lang="ru-RU" sz="2400" b="1" dirty="0">
                <a:ln w="6350">
                  <a:noFill/>
                </a:ln>
                <a:solidFill>
                  <a:srgbClr val="008000"/>
                </a:solidFill>
                <a:latin typeface="Proxima Nova Rg" panose="02000506030000020004" pitchFamily="2" charset="0"/>
                <a:ea typeface="+mj-ea"/>
                <a:cs typeface="+mj-cs"/>
              </a:rPr>
              <a:t> </a:t>
            </a:r>
            <a:endParaRPr lang="uk-UA" sz="2400" dirty="0">
              <a:solidFill>
                <a:srgbClr val="008000"/>
              </a:solidFill>
              <a:latin typeface="Proxima Nova Rg" panose="02000506030000020004" pitchFamily="2" charset="0"/>
            </a:endParaRPr>
          </a:p>
        </p:txBody>
      </p:sp>
    </p:spTree>
    <p:extLst>
      <p:ext uri="{BB962C8B-B14F-4D97-AF65-F5344CB8AC3E}">
        <p14:creationId xmlns:p14="http://schemas.microsoft.com/office/powerpoint/2010/main" val="20671158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hape 54" descr="main-6.jpg"/>
          <p:cNvPicPr preferRelativeResize="0"/>
          <p:nvPr/>
        </p:nvPicPr>
        <p:blipFill rotWithShape="1">
          <a:blip r:embed="rId3">
            <a:alphaModFix/>
          </a:blip>
          <a:srcRect/>
          <a:stretch/>
        </p:blipFill>
        <p:spPr>
          <a:xfrm>
            <a:off x="-28099" y="-17785"/>
            <a:ext cx="9200197" cy="5381948"/>
          </a:xfrm>
          <a:prstGeom prst="rect">
            <a:avLst/>
          </a:prstGeom>
          <a:noFill/>
          <a:ln>
            <a:noFill/>
          </a:ln>
        </p:spPr>
      </p:pic>
      <p:graphicFrame>
        <p:nvGraphicFramePr>
          <p:cNvPr id="5" name="Объект 4"/>
          <p:cNvGraphicFramePr>
            <a:graphicFrameLocks noGrp="1"/>
          </p:cNvGraphicFramePr>
          <p:nvPr>
            <p:ph idx="1"/>
            <p:extLst>
              <p:ext uri="{D42A27DB-BD31-4B8C-83A1-F6EECF244321}">
                <p14:modId xmlns:p14="http://schemas.microsoft.com/office/powerpoint/2010/main" val="1929287558"/>
              </p:ext>
            </p:extLst>
          </p:nvPr>
        </p:nvGraphicFramePr>
        <p:xfrm>
          <a:off x="1115616" y="1385938"/>
          <a:ext cx="7704853" cy="3705382"/>
        </p:xfrm>
        <a:graphic>
          <a:graphicData uri="http://schemas.openxmlformats.org/drawingml/2006/table">
            <a:tbl>
              <a:tblPr firstRow="1" bandRow="1">
                <a:effectLst/>
                <a:tableStyleId>{5C22544A-7EE6-4342-B048-85BDC9FD1C3A}</a:tableStyleId>
              </a:tblPr>
              <a:tblGrid>
                <a:gridCol w="1224136"/>
                <a:gridCol w="3744416"/>
                <a:gridCol w="2736301"/>
              </a:tblGrid>
              <a:tr h="468146">
                <a:tc>
                  <a:txBody>
                    <a:bodyPr/>
                    <a:lstStyle/>
                    <a:p>
                      <a:pPr marL="0" algn="ctr" rtl="0" eaLnBrk="1" latinLnBrk="0" hangingPunct="1"/>
                      <a:r>
                        <a:rPr kumimoji="0" lang="uk-UA" sz="1200" b="1" i="0" kern="1200" dirty="0" smtClean="0">
                          <a:solidFill>
                            <a:schemeClr val="dk1"/>
                          </a:solidFill>
                          <a:effectLst/>
                          <a:latin typeface="Proxima Nova Rg" panose="02000506030000020004" pitchFamily="2" charset="0"/>
                          <a:ea typeface="+mn-ea"/>
                          <a:cs typeface="+mn-cs"/>
                        </a:rPr>
                        <a:t>Тип декларації</a:t>
                      </a:r>
                      <a:endParaRPr kumimoji="0" lang="uk-UA" sz="1200" b="1" i="0" kern="1200" dirty="0">
                        <a:solidFill>
                          <a:schemeClr val="dk1"/>
                        </a:solidFill>
                        <a:effectLst/>
                        <a:latin typeface="Proxima Nova Rg" panose="02000506030000020004" pitchFamily="2" charset="0"/>
                        <a:ea typeface="+mn-ea"/>
                        <a:cs typeface="+mn-cs"/>
                      </a:endParaRPr>
                    </a:p>
                  </a:txBody>
                  <a:tcPr marT="35761" marB="35761" anchor="ctr">
                    <a:solidFill>
                      <a:srgbClr val="00B050"/>
                    </a:solidFill>
                  </a:tcPr>
                </a:tc>
                <a:tc>
                  <a:txBody>
                    <a:bodyPr/>
                    <a:lstStyle/>
                    <a:p>
                      <a:pPr marL="0" algn="ctr" rtl="0" eaLnBrk="1" latinLnBrk="0" hangingPunct="1"/>
                      <a:r>
                        <a:rPr kumimoji="0" lang="uk-UA" sz="1200" b="1" i="0" kern="1200" dirty="0" smtClean="0">
                          <a:solidFill>
                            <a:schemeClr val="dk1"/>
                          </a:solidFill>
                          <a:effectLst/>
                          <a:latin typeface="Proxima Nova Rg" panose="02000506030000020004" pitchFamily="2" charset="0"/>
                          <a:ea typeface="+mn-ea"/>
                          <a:cs typeface="+mn-cs"/>
                        </a:rPr>
                        <a:t>Термін подання</a:t>
                      </a:r>
                      <a:endParaRPr kumimoji="0" lang="uk-UA" sz="1200" b="1" i="0" kern="1200" dirty="0">
                        <a:solidFill>
                          <a:schemeClr val="dk1"/>
                        </a:solidFill>
                        <a:effectLst/>
                        <a:latin typeface="Proxima Nova Rg" panose="02000506030000020004" pitchFamily="2" charset="0"/>
                        <a:ea typeface="+mn-ea"/>
                        <a:cs typeface="+mn-cs"/>
                      </a:endParaRPr>
                    </a:p>
                  </a:txBody>
                  <a:tcPr marT="35761" marB="35761" anchor="ctr">
                    <a:solidFill>
                      <a:srgbClr val="00B050"/>
                    </a:solidFill>
                  </a:tcPr>
                </a:tc>
                <a:tc>
                  <a:txBody>
                    <a:bodyPr/>
                    <a:lstStyle/>
                    <a:p>
                      <a:pPr marL="0" algn="ctr" rtl="0" eaLnBrk="1" latinLnBrk="0" hangingPunct="1"/>
                      <a:r>
                        <a:rPr kumimoji="0" lang="uk-UA" sz="1200" b="1" i="0" kern="1200" dirty="0" smtClean="0">
                          <a:solidFill>
                            <a:schemeClr val="dk1"/>
                          </a:solidFill>
                          <a:effectLst/>
                          <a:latin typeface="Proxima Nova Rg" panose="02000506030000020004" pitchFamily="2" charset="0"/>
                          <a:ea typeface="+mn-ea"/>
                          <a:cs typeface="+mn-cs"/>
                        </a:rPr>
                        <a:t>Охоплення звітного періоду</a:t>
                      </a:r>
                      <a:endParaRPr kumimoji="0" lang="uk-UA" sz="1200" b="1" i="0" kern="1200" dirty="0">
                        <a:solidFill>
                          <a:schemeClr val="dk1"/>
                        </a:solidFill>
                        <a:effectLst/>
                        <a:latin typeface="Proxima Nova Rg" panose="02000506030000020004" pitchFamily="2" charset="0"/>
                        <a:ea typeface="+mn-ea"/>
                        <a:cs typeface="+mn-cs"/>
                      </a:endParaRPr>
                    </a:p>
                  </a:txBody>
                  <a:tcPr marT="35761" marB="35761" anchor="ctr">
                    <a:solidFill>
                      <a:srgbClr val="00B050"/>
                    </a:solidFill>
                  </a:tcPr>
                </a:tc>
              </a:tr>
              <a:tr h="668619">
                <a:tc>
                  <a:txBody>
                    <a:bodyPr/>
                    <a:lstStyle/>
                    <a:p>
                      <a:pPr marL="0" algn="just" rtl="0" eaLnBrk="1" latinLnBrk="0" hangingPunct="1"/>
                      <a:r>
                        <a:rPr kumimoji="0" lang="uk-UA" sz="1200" b="1" i="0" kern="1200" dirty="0" smtClean="0">
                          <a:solidFill>
                            <a:schemeClr val="dk1"/>
                          </a:solidFill>
                          <a:effectLst/>
                          <a:latin typeface="Proxima Nova Rg" panose="02000506030000020004" pitchFamily="2" charset="0"/>
                          <a:ea typeface="+mn-ea"/>
                          <a:cs typeface="+mn-cs"/>
                        </a:rPr>
                        <a:t>Щорічна</a:t>
                      </a:r>
                      <a:endParaRPr kumimoji="0" lang="uk-UA" sz="1200" b="1" i="0" kern="1200" dirty="0">
                        <a:solidFill>
                          <a:schemeClr val="dk1"/>
                        </a:solidFill>
                        <a:effectLst/>
                        <a:latin typeface="Proxima Nova Rg" panose="02000506030000020004" pitchFamily="2" charset="0"/>
                        <a:ea typeface="+mn-ea"/>
                        <a:cs typeface="+mn-cs"/>
                      </a:endParaRPr>
                    </a:p>
                  </a:txBody>
                  <a:tcPr marT="35761" marB="35761" anchor="ctr">
                    <a:solidFill>
                      <a:srgbClr val="CCFF99"/>
                    </a:solidFill>
                  </a:tcPr>
                </a:tc>
                <a:tc>
                  <a:txBody>
                    <a:bodyPr/>
                    <a:lstStyle/>
                    <a:p>
                      <a:pPr marL="0" algn="just" rtl="0" eaLnBrk="1" latinLnBrk="0" hangingPunct="1"/>
                      <a:r>
                        <a:rPr kumimoji="0" lang="uk-UA" sz="1200" b="0" i="0" kern="1200" dirty="0" smtClean="0">
                          <a:solidFill>
                            <a:schemeClr val="dk1"/>
                          </a:solidFill>
                          <a:effectLst/>
                          <a:latin typeface="Proxima Nova Rg" panose="02000506030000020004" pitchFamily="2" charset="0"/>
                          <a:ea typeface="+mn-ea"/>
                          <a:cs typeface="+mn-cs"/>
                        </a:rPr>
                        <a:t>З 01.01.2021</a:t>
                      </a:r>
                      <a:r>
                        <a:rPr kumimoji="0" lang="uk-UA" sz="1200" b="0" i="0" kern="1200" baseline="0" dirty="0" smtClean="0">
                          <a:solidFill>
                            <a:schemeClr val="dk1"/>
                          </a:solidFill>
                          <a:effectLst/>
                          <a:latin typeface="Proxima Nova Rg" panose="02000506030000020004" pitchFamily="2" charset="0"/>
                          <a:ea typeface="+mn-ea"/>
                          <a:cs typeface="+mn-cs"/>
                        </a:rPr>
                        <a:t> по 31.03.2021</a:t>
                      </a:r>
                      <a:endParaRPr kumimoji="0" lang="uk-UA" sz="1200" b="0" i="0" kern="1200" dirty="0">
                        <a:solidFill>
                          <a:schemeClr val="dk1"/>
                        </a:solidFill>
                        <a:effectLst/>
                        <a:latin typeface="Proxima Nova Rg" panose="02000506030000020004" pitchFamily="2" charset="0"/>
                        <a:ea typeface="+mn-ea"/>
                        <a:cs typeface="+mn-cs"/>
                      </a:endParaRPr>
                    </a:p>
                  </a:txBody>
                  <a:tcPr marT="35761" marB="35761" anchor="ctr">
                    <a:solidFill>
                      <a:srgbClr val="CCFF99"/>
                    </a:solidFill>
                  </a:tcPr>
                </a:tc>
                <a:tc>
                  <a:txBody>
                    <a:bodyPr/>
                    <a:lstStyle/>
                    <a:p>
                      <a:pPr marL="0" algn="just" rtl="0" eaLnBrk="1" latinLnBrk="0" hangingPunct="1"/>
                      <a:r>
                        <a:rPr kumimoji="0" lang="uk-UA" sz="1200" b="0" i="0" kern="1200" dirty="0" smtClean="0">
                          <a:solidFill>
                            <a:schemeClr val="dk1"/>
                          </a:solidFill>
                          <a:effectLst/>
                          <a:latin typeface="Proxima Nova Rg" panose="02000506030000020004" pitchFamily="2" charset="0"/>
                          <a:ea typeface="+mn-ea"/>
                          <a:cs typeface="+mn-cs"/>
                        </a:rPr>
                        <a:t>Охоплює попередній рік </a:t>
                      </a:r>
                    </a:p>
                    <a:p>
                      <a:pPr marL="0" algn="just" rtl="0" eaLnBrk="1" latinLnBrk="0" hangingPunct="1"/>
                      <a:r>
                        <a:rPr kumimoji="0" lang="uk-UA" sz="1200" b="0" i="0" kern="1200" dirty="0" smtClean="0">
                          <a:solidFill>
                            <a:schemeClr val="dk1"/>
                          </a:solidFill>
                          <a:effectLst/>
                          <a:latin typeface="Proxima Nova Rg" panose="02000506030000020004" pitchFamily="2" charset="0"/>
                          <a:ea typeface="+mn-ea"/>
                          <a:cs typeface="+mn-cs"/>
                        </a:rPr>
                        <a:t>(тобто з 01.01.2020 по 31.12.2020)</a:t>
                      </a:r>
                      <a:endParaRPr kumimoji="0" lang="uk-UA" sz="1200" b="0" i="0" kern="1200" dirty="0">
                        <a:solidFill>
                          <a:schemeClr val="dk1"/>
                        </a:solidFill>
                        <a:effectLst/>
                        <a:latin typeface="Proxima Nova Rg" panose="02000506030000020004" pitchFamily="2" charset="0"/>
                        <a:ea typeface="+mn-ea"/>
                        <a:cs typeface="+mn-cs"/>
                      </a:endParaRPr>
                    </a:p>
                  </a:txBody>
                  <a:tcPr marT="35761" marB="35761" anchor="ctr">
                    <a:solidFill>
                      <a:srgbClr val="CCFF99"/>
                    </a:solidFill>
                  </a:tcPr>
                </a:tc>
              </a:tr>
              <a:tr h="1167490">
                <a:tc>
                  <a:txBody>
                    <a:bodyPr/>
                    <a:lstStyle/>
                    <a:p>
                      <a:pPr algn="just"/>
                      <a:r>
                        <a:rPr lang="uk-UA" sz="1200" b="1" dirty="0" smtClean="0">
                          <a:latin typeface="Proxima Nova Rg" panose="02000506030000020004" pitchFamily="2" charset="0"/>
                        </a:rPr>
                        <a:t>Перед звільненням</a:t>
                      </a:r>
                      <a:endParaRPr lang="uk-UA" sz="1200" b="1" dirty="0">
                        <a:latin typeface="Proxima Nova Rg" panose="02000506030000020004" pitchFamily="2" charset="0"/>
                      </a:endParaRPr>
                    </a:p>
                  </a:txBody>
                  <a:tcPr marT="35761" marB="35761" anchor="ctr">
                    <a:solidFill>
                      <a:srgbClr val="CCFFCC"/>
                    </a:solidFill>
                  </a:tcPr>
                </a:tc>
                <a:tc>
                  <a:txBody>
                    <a:bodyPr/>
                    <a:lstStyle/>
                    <a:p>
                      <a:pPr algn="just"/>
                      <a:r>
                        <a:rPr kumimoji="0" lang="uk-UA" sz="1200" b="0" i="0" kern="1200" noProof="0" dirty="0" smtClean="0">
                          <a:solidFill>
                            <a:schemeClr val="dk1"/>
                          </a:solidFill>
                          <a:effectLst/>
                          <a:latin typeface="+mn-lt"/>
                          <a:ea typeface="+mn-ea"/>
                          <a:cs typeface="+mn-cs"/>
                        </a:rPr>
                        <a:t>Не пізніше двадцяти робочих днів з дня припинення діяльності</a:t>
                      </a:r>
                      <a:endParaRPr lang="uk-UA" sz="1200" b="0" noProof="0" dirty="0" smtClean="0">
                        <a:latin typeface="Proxima Nova Rg" panose="02000506030000020004" pitchFamily="2" charset="0"/>
                      </a:endParaRPr>
                    </a:p>
                  </a:txBody>
                  <a:tcPr marT="35761" marB="35761" anchor="ctr">
                    <a:solidFill>
                      <a:srgbClr val="CCFFCC"/>
                    </a:solidFill>
                  </a:tcPr>
                </a:tc>
                <a:tc>
                  <a:txBody>
                    <a:bodyPr/>
                    <a:lstStyle/>
                    <a:p>
                      <a:pPr algn="just"/>
                      <a:r>
                        <a:rPr kumimoji="0" lang="uk-UA" sz="1200" b="0" i="0" kern="1200" noProof="0" dirty="0" smtClean="0">
                          <a:solidFill>
                            <a:schemeClr val="dk1"/>
                          </a:solidFill>
                          <a:effectLst/>
                          <a:latin typeface="Proxima Nova Rg" panose="02000506030000020004" pitchFamily="2" charset="0"/>
                          <a:ea typeface="+mn-ea"/>
                          <a:cs typeface="+mn-cs"/>
                        </a:rPr>
                        <a:t>Охоплює період, який не був охоплений раніше поданими деклараціями (тобто з 01.01.2021 по останній день перебування на посаді)</a:t>
                      </a:r>
                      <a:endParaRPr lang="uk-UA" sz="1200" b="0" noProof="0" dirty="0">
                        <a:latin typeface="Proxima Nova Rg" panose="02000506030000020004" pitchFamily="2" charset="0"/>
                      </a:endParaRPr>
                    </a:p>
                  </a:txBody>
                  <a:tcPr marT="35761" marB="35761" anchor="ctr">
                    <a:solidFill>
                      <a:srgbClr val="CCFFCC"/>
                    </a:solidFill>
                  </a:tcPr>
                </a:tc>
              </a:tr>
              <a:tr h="468146">
                <a:tc>
                  <a:txBody>
                    <a:bodyPr/>
                    <a:lstStyle/>
                    <a:p>
                      <a:pPr algn="just"/>
                      <a:r>
                        <a:rPr lang="uk-UA" sz="1200" b="1" dirty="0" smtClean="0">
                          <a:latin typeface="Proxima Nova Rg" panose="02000506030000020004" pitchFamily="2" charset="0"/>
                        </a:rPr>
                        <a:t>Після</a:t>
                      </a:r>
                      <a:r>
                        <a:rPr lang="uk-UA" sz="1200" b="1" baseline="0" dirty="0" smtClean="0">
                          <a:latin typeface="Proxima Nova Rg" panose="02000506030000020004" pitchFamily="2" charset="0"/>
                        </a:rPr>
                        <a:t> звільнення</a:t>
                      </a:r>
                      <a:endParaRPr lang="uk-UA" sz="1200" b="1" dirty="0">
                        <a:latin typeface="Proxima Nova Rg" panose="02000506030000020004" pitchFamily="2" charset="0"/>
                      </a:endParaRPr>
                    </a:p>
                  </a:txBody>
                  <a:tcPr marT="35761" marB="35761" anchor="ctr">
                    <a:solidFill>
                      <a:srgbClr val="CCFF99"/>
                    </a:solidFill>
                  </a:tcPr>
                </a:tc>
                <a:tc>
                  <a:txBody>
                    <a:bodyPr/>
                    <a:lstStyle/>
                    <a:p>
                      <a:pPr algn="just"/>
                      <a:r>
                        <a:rPr lang="uk-UA" sz="1200" b="0" dirty="0" smtClean="0">
                          <a:latin typeface="Proxima Nova Rg" panose="02000506030000020004" pitchFamily="2" charset="0"/>
                        </a:rPr>
                        <a:t>З 01.01.2021 по 31.03.2021</a:t>
                      </a:r>
                      <a:endParaRPr lang="uk-UA" sz="1200" b="0" dirty="0">
                        <a:latin typeface="Proxima Nova Rg" panose="02000506030000020004" pitchFamily="2" charset="0"/>
                      </a:endParaRPr>
                    </a:p>
                  </a:txBody>
                  <a:tcPr marT="35761" marB="35761" anchor="ctr">
                    <a:solidFill>
                      <a:srgbClr val="CCFF99"/>
                    </a:solidFill>
                  </a:tcPr>
                </a:tc>
                <a:tc>
                  <a:txBody>
                    <a:bodyPr/>
                    <a:lstStyle/>
                    <a:p>
                      <a:pPr algn="just"/>
                      <a:r>
                        <a:rPr kumimoji="0" lang="uk-UA" sz="1200" b="0" i="0" kern="1200" dirty="0" smtClean="0">
                          <a:solidFill>
                            <a:schemeClr val="dk1"/>
                          </a:solidFill>
                          <a:effectLst/>
                          <a:latin typeface="Proxima Nova Rg" panose="02000506030000020004" pitchFamily="2" charset="0"/>
                          <a:ea typeface="+mn-ea"/>
                          <a:cs typeface="+mn-cs"/>
                        </a:rPr>
                        <a:t>Охоплює попередній рік                    </a:t>
                      </a:r>
                    </a:p>
                    <a:p>
                      <a:pPr algn="just"/>
                      <a:r>
                        <a:rPr kumimoji="0" lang="uk-UA" sz="1200" b="0" i="0" kern="1200" dirty="0" smtClean="0">
                          <a:solidFill>
                            <a:schemeClr val="dk1"/>
                          </a:solidFill>
                          <a:effectLst/>
                          <a:latin typeface="Proxima Nova Rg" panose="02000506030000020004" pitchFamily="2" charset="0"/>
                          <a:ea typeface="+mn-ea"/>
                          <a:cs typeface="+mn-cs"/>
                        </a:rPr>
                        <a:t>(тобто 01.01.2020 по 31.12.2020)</a:t>
                      </a:r>
                      <a:endParaRPr lang="uk-UA" sz="1200" b="0" dirty="0">
                        <a:latin typeface="Proxima Nova Rg" panose="02000506030000020004" pitchFamily="2" charset="0"/>
                      </a:endParaRPr>
                    </a:p>
                  </a:txBody>
                  <a:tcPr marT="35761" marB="35761" anchor="ctr">
                    <a:solidFill>
                      <a:srgbClr val="CCFF99"/>
                    </a:solidFill>
                  </a:tcPr>
                </a:tc>
              </a:tr>
              <a:tr h="932981">
                <a:tc>
                  <a:txBody>
                    <a:bodyPr/>
                    <a:lstStyle/>
                    <a:p>
                      <a:pPr algn="just"/>
                      <a:r>
                        <a:rPr kumimoji="0" lang="uk-UA" sz="1200" b="1" i="0" kern="1200" dirty="0" smtClean="0">
                          <a:solidFill>
                            <a:schemeClr val="dk1"/>
                          </a:solidFill>
                          <a:effectLst/>
                          <a:latin typeface="Proxima Nova Rg" panose="02000506030000020004" pitchFamily="2" charset="0"/>
                          <a:ea typeface="+mn-ea"/>
                          <a:cs typeface="+mn-cs"/>
                        </a:rPr>
                        <a:t>Кандидата на посаду</a:t>
                      </a:r>
                      <a:endParaRPr lang="uk-UA" sz="1200" b="1" dirty="0">
                        <a:latin typeface="Proxima Nova Rg" panose="02000506030000020004" pitchFamily="2" charset="0"/>
                      </a:endParaRPr>
                    </a:p>
                  </a:txBody>
                  <a:tcPr marT="35761" marB="35761" anchor="ctr">
                    <a:solidFill>
                      <a:srgbClr val="CCFFCC"/>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uk-UA" sz="1200" b="0" i="0" kern="1200" noProof="0" dirty="0" smtClean="0">
                          <a:solidFill>
                            <a:schemeClr val="dk1"/>
                          </a:solidFill>
                          <a:effectLst/>
                          <a:latin typeface="+mn-lt"/>
                          <a:ea typeface="+mn-ea"/>
                          <a:cs typeface="+mn-cs"/>
                        </a:rPr>
                        <a:t>Декларація подається перед призначенням лише у разі, якщо декларація за минулий рік не подавалась раніше. </a:t>
                      </a:r>
                      <a:r>
                        <a:rPr kumimoji="0" lang="uk-UA" sz="1000" b="0" i="0" kern="1200" noProof="0" dirty="0" smtClean="0">
                          <a:solidFill>
                            <a:schemeClr val="dk1"/>
                          </a:solidFill>
                          <a:effectLst/>
                          <a:latin typeface="+mn-lt"/>
                          <a:ea typeface="+mn-ea"/>
                          <a:cs typeface="+mn-cs"/>
                        </a:rPr>
                        <a:t>(Тобто, якщо переможець конкурсу вже подавав до цього декларацію будь-якого типу за минулий рік, додатково подавати декларацію не вимагається).</a:t>
                      </a:r>
                      <a:endParaRPr lang="uk-UA" sz="1000" noProof="0" dirty="0" smtClean="0">
                        <a:latin typeface="Proxima Nova Rg" panose="02000506030000020004" pitchFamily="2" charset="0"/>
                      </a:endParaRPr>
                    </a:p>
                  </a:txBody>
                  <a:tcPr marT="35761" marB="35761" anchor="ctr">
                    <a:solidFill>
                      <a:srgbClr val="CCFFCC"/>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uk-UA" sz="1200" b="0" i="0" kern="1200" dirty="0" smtClean="0">
                          <a:solidFill>
                            <a:schemeClr val="dk1"/>
                          </a:solidFill>
                          <a:effectLst/>
                          <a:latin typeface="Proxima Nova Rg" panose="02000506030000020004" pitchFamily="2" charset="0"/>
                          <a:ea typeface="+mn-ea"/>
                          <a:cs typeface="+mn-cs"/>
                        </a:rPr>
                        <a:t>Охоплює попередній рік                  </a:t>
                      </a:r>
                    </a:p>
                    <a:p>
                      <a:pPr marL="0" marR="0" indent="0" algn="just" defTabSz="914400" rtl="0" eaLnBrk="1" fontAlgn="auto" latinLnBrk="0" hangingPunct="1">
                        <a:lnSpc>
                          <a:spcPct val="100000"/>
                        </a:lnSpc>
                        <a:spcBef>
                          <a:spcPts val="0"/>
                        </a:spcBef>
                        <a:spcAft>
                          <a:spcPts val="0"/>
                        </a:spcAft>
                        <a:buClrTx/>
                        <a:buSzTx/>
                        <a:buFontTx/>
                        <a:buNone/>
                        <a:tabLst/>
                        <a:defRPr/>
                      </a:pPr>
                      <a:r>
                        <a:rPr kumimoji="0" lang="uk-UA" sz="1200" b="0" i="0" kern="1200" dirty="0" smtClean="0">
                          <a:solidFill>
                            <a:schemeClr val="dk1"/>
                          </a:solidFill>
                          <a:effectLst/>
                          <a:latin typeface="Proxima Nova Rg" panose="02000506030000020004" pitchFamily="2" charset="0"/>
                          <a:ea typeface="+mn-ea"/>
                          <a:cs typeface="+mn-cs"/>
                        </a:rPr>
                        <a:t>(тобто 01.01.2020 по 31.12.2020)</a:t>
                      </a:r>
                      <a:endParaRPr lang="uk-UA" sz="1200" b="0" dirty="0" smtClean="0">
                        <a:latin typeface="Proxima Nova Rg" panose="02000506030000020004" pitchFamily="2" charset="0"/>
                      </a:endParaRPr>
                    </a:p>
                  </a:txBody>
                  <a:tcPr marT="35761" marB="35761" anchor="ctr">
                    <a:solidFill>
                      <a:srgbClr val="CCFFCC"/>
                    </a:solidFill>
                  </a:tcPr>
                </a:tc>
              </a:tr>
            </a:tbl>
          </a:graphicData>
        </a:graphic>
      </p:graphicFrame>
      <p:sp>
        <p:nvSpPr>
          <p:cNvPr id="3" name="Прямоугольник 2"/>
          <p:cNvSpPr/>
          <p:nvPr/>
        </p:nvSpPr>
        <p:spPr>
          <a:xfrm>
            <a:off x="971600" y="233809"/>
            <a:ext cx="7884368" cy="830997"/>
          </a:xfrm>
          <a:prstGeom prst="rect">
            <a:avLst/>
          </a:prstGeom>
        </p:spPr>
        <p:txBody>
          <a:bodyPr wrap="square">
            <a:spAutoFit/>
          </a:bodyPr>
          <a:lstStyle/>
          <a:p>
            <a:pPr algn="ctr"/>
            <a:r>
              <a:rPr lang="ru-RU" sz="2400" b="1" dirty="0">
                <a:ln w="6350">
                  <a:noFill/>
                </a:ln>
                <a:solidFill>
                  <a:srgbClr val="008000"/>
                </a:solidFill>
                <a:latin typeface="Proxima Nova Rg" panose="02000506030000020004" pitchFamily="2" charset="0"/>
                <a:ea typeface="+mj-ea"/>
                <a:cs typeface="+mj-cs"/>
              </a:rPr>
              <a:t>Типи </a:t>
            </a:r>
            <a:r>
              <a:rPr lang="ru-RU" sz="2400" b="1" dirty="0" err="1">
                <a:ln w="6350">
                  <a:noFill/>
                </a:ln>
                <a:solidFill>
                  <a:srgbClr val="008000"/>
                </a:solidFill>
                <a:latin typeface="Proxima Nova Rg" panose="02000506030000020004" pitchFamily="2" charset="0"/>
                <a:ea typeface="+mj-ea"/>
                <a:cs typeface="+mj-cs"/>
              </a:rPr>
              <a:t>декларацій</a:t>
            </a:r>
            <a:r>
              <a:rPr lang="ru-RU" sz="2400" b="1" dirty="0">
                <a:ln w="6350">
                  <a:noFill/>
                </a:ln>
                <a:solidFill>
                  <a:srgbClr val="008000"/>
                </a:solidFill>
                <a:latin typeface="Proxima Nova Rg" panose="02000506030000020004" pitchFamily="2" charset="0"/>
                <a:ea typeface="+mj-ea"/>
                <a:cs typeface="+mj-cs"/>
              </a:rPr>
              <a:t>, коли їх слід </a:t>
            </a:r>
            <a:r>
              <a:rPr lang="ru-RU" sz="2400" b="1" dirty="0" err="1">
                <a:ln w="6350">
                  <a:noFill/>
                </a:ln>
                <a:solidFill>
                  <a:srgbClr val="008000"/>
                </a:solidFill>
                <a:latin typeface="Proxima Nova Rg" panose="02000506030000020004" pitchFamily="2" charset="0"/>
                <a:ea typeface="+mj-ea"/>
                <a:cs typeface="+mj-cs"/>
              </a:rPr>
              <a:t>подавати</a:t>
            </a:r>
            <a:r>
              <a:rPr lang="ru-RU" sz="2400" b="1" dirty="0">
                <a:ln w="6350">
                  <a:noFill/>
                </a:ln>
                <a:solidFill>
                  <a:srgbClr val="008000"/>
                </a:solidFill>
                <a:latin typeface="Proxima Nova Rg" panose="02000506030000020004" pitchFamily="2" charset="0"/>
                <a:ea typeface="+mj-ea"/>
                <a:cs typeface="+mj-cs"/>
              </a:rPr>
              <a:t> і який </a:t>
            </a:r>
            <a:r>
              <a:rPr lang="ru-RU" sz="2400" b="1" dirty="0" err="1">
                <a:ln w="6350">
                  <a:noFill/>
                </a:ln>
                <a:solidFill>
                  <a:srgbClr val="008000"/>
                </a:solidFill>
                <a:latin typeface="Proxima Nova Rg" panose="02000506030000020004" pitchFamily="2" charset="0"/>
                <a:ea typeface="+mj-ea"/>
                <a:cs typeface="+mj-cs"/>
              </a:rPr>
              <a:t>звітний</a:t>
            </a:r>
            <a:r>
              <a:rPr lang="ru-RU" sz="2400" b="1" dirty="0">
                <a:ln w="6350">
                  <a:noFill/>
                </a:ln>
                <a:solidFill>
                  <a:srgbClr val="008000"/>
                </a:solidFill>
                <a:latin typeface="Proxima Nova Rg" panose="02000506030000020004" pitchFamily="2" charset="0"/>
                <a:ea typeface="+mj-ea"/>
                <a:cs typeface="+mj-cs"/>
              </a:rPr>
              <a:t> </a:t>
            </a:r>
            <a:r>
              <a:rPr lang="ru-RU" sz="2400" b="1" dirty="0" err="1">
                <a:ln w="6350">
                  <a:noFill/>
                </a:ln>
                <a:solidFill>
                  <a:srgbClr val="008000"/>
                </a:solidFill>
                <a:latin typeface="Proxima Nova Rg" panose="02000506030000020004" pitchFamily="2" charset="0"/>
                <a:ea typeface="+mj-ea"/>
                <a:cs typeface="+mj-cs"/>
              </a:rPr>
              <a:t>період</a:t>
            </a:r>
            <a:r>
              <a:rPr lang="ru-RU" sz="2400" b="1" dirty="0">
                <a:ln w="6350">
                  <a:noFill/>
                </a:ln>
                <a:solidFill>
                  <a:srgbClr val="008000"/>
                </a:solidFill>
                <a:latin typeface="Proxima Nova Rg" panose="02000506030000020004" pitchFamily="2" charset="0"/>
                <a:ea typeface="+mj-ea"/>
                <a:cs typeface="+mj-cs"/>
              </a:rPr>
              <a:t> вони </a:t>
            </a:r>
            <a:r>
              <a:rPr lang="ru-RU" sz="2400" b="1" dirty="0" err="1">
                <a:ln w="6350">
                  <a:noFill/>
                </a:ln>
                <a:solidFill>
                  <a:srgbClr val="008000"/>
                </a:solidFill>
                <a:latin typeface="Proxima Nova Rg" panose="02000506030000020004" pitchFamily="2" charset="0"/>
                <a:ea typeface="+mj-ea"/>
                <a:cs typeface="+mj-cs"/>
              </a:rPr>
              <a:t>охоплюють</a:t>
            </a:r>
            <a:endParaRPr lang="uk-UA" sz="2400" dirty="0">
              <a:solidFill>
                <a:srgbClr val="008000"/>
              </a:solidFill>
            </a:endParaRPr>
          </a:p>
        </p:txBody>
      </p:sp>
    </p:spTree>
    <p:extLst>
      <p:ext uri="{BB962C8B-B14F-4D97-AF65-F5344CB8AC3E}">
        <p14:creationId xmlns:p14="http://schemas.microsoft.com/office/powerpoint/2010/main" val="2834457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hape 54" descr="main-6.jpg"/>
          <p:cNvPicPr preferRelativeResize="0"/>
          <p:nvPr/>
        </p:nvPicPr>
        <p:blipFill rotWithShape="1">
          <a:blip r:embed="rId3">
            <a:alphaModFix/>
          </a:blip>
          <a:srcRect/>
          <a:stretch/>
        </p:blipFill>
        <p:spPr>
          <a:xfrm>
            <a:off x="0" y="-17785"/>
            <a:ext cx="9200197" cy="5381948"/>
          </a:xfrm>
          <a:prstGeom prst="rect">
            <a:avLst/>
          </a:prstGeom>
          <a:noFill/>
          <a:ln>
            <a:noFill/>
          </a:ln>
        </p:spPr>
      </p:pic>
      <p:sp>
        <p:nvSpPr>
          <p:cNvPr id="7" name="Скругленный прямоугольник 6"/>
          <p:cNvSpPr/>
          <p:nvPr/>
        </p:nvSpPr>
        <p:spPr>
          <a:xfrm>
            <a:off x="1259632" y="3690193"/>
            <a:ext cx="7488832" cy="864096"/>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uk-UA" sz="1200" dirty="0" smtClean="0">
              <a:latin typeface="Proxima Nova Rg" panose="02000506030000020004" pitchFamily="2" charset="0"/>
            </a:endParaRPr>
          </a:p>
          <a:p>
            <a:pPr algn="ctr"/>
            <a:r>
              <a:rPr lang="uk-UA" sz="1600" dirty="0" smtClean="0">
                <a:solidFill>
                  <a:srgbClr val="FF0000"/>
                </a:solidFill>
                <a:latin typeface="Proxima Nova Rg" panose="02000506030000020004" pitchFamily="2" charset="0"/>
              </a:rPr>
              <a:t>В </a:t>
            </a:r>
            <a:r>
              <a:rPr lang="uk-UA" sz="1600" dirty="0">
                <a:solidFill>
                  <a:srgbClr val="FF0000"/>
                </a:solidFill>
                <a:latin typeface="Proxima Nova Rg" panose="02000506030000020004" pitchFamily="2" charset="0"/>
              </a:rPr>
              <a:t>декларацію включається інформація про членів сім'ї станом на останній день звітного періоду </a:t>
            </a:r>
            <a:r>
              <a:rPr lang="uk-UA" sz="1600" dirty="0" smtClean="0">
                <a:solidFill>
                  <a:srgbClr val="FF0000"/>
                </a:solidFill>
                <a:latin typeface="Proxima Nova Rg" panose="02000506030000020004" pitchFamily="2" charset="0"/>
              </a:rPr>
              <a:t>або сукупно протягом не менше 183 днів протягом</a:t>
            </a:r>
            <a:r>
              <a:rPr lang="ru-RU" sz="1600" dirty="0" smtClean="0">
                <a:solidFill>
                  <a:srgbClr val="FF0000"/>
                </a:solidFill>
                <a:latin typeface="Proxima Nova Rg" panose="02000506030000020004" pitchFamily="2" charset="0"/>
              </a:rPr>
              <a:t> </a:t>
            </a:r>
            <a:r>
              <a:rPr lang="ru-RU" sz="1600" dirty="0">
                <a:solidFill>
                  <a:srgbClr val="FF0000"/>
                </a:solidFill>
                <a:latin typeface="Proxima Nova Rg" panose="02000506030000020004" pitchFamily="2" charset="0"/>
              </a:rPr>
              <a:t>року</a:t>
            </a:r>
            <a:r>
              <a:rPr lang="uk-UA" sz="1600" dirty="0">
                <a:solidFill>
                  <a:srgbClr val="FF0000"/>
                </a:solidFill>
                <a:latin typeface="Proxima Nova Rg" panose="02000506030000020004" pitchFamily="2" charset="0"/>
              </a:rPr>
              <a:t>. </a:t>
            </a:r>
          </a:p>
          <a:p>
            <a:pPr algn="ctr"/>
            <a:endParaRPr lang="en-US" sz="1200" b="1" dirty="0" smtClean="0">
              <a:latin typeface="Proxima Nova Rg" panose="02000506030000020004" pitchFamily="2" charset="0"/>
            </a:endParaRPr>
          </a:p>
        </p:txBody>
      </p:sp>
      <p:pic>
        <p:nvPicPr>
          <p:cNvPr id="2050" name="Picture 2" descr="C:\Users\a.galchyshak\Desktop\11111111111111\2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6296" y="844627"/>
            <a:ext cx="1807284" cy="1385579"/>
          </a:xfrm>
          <a:prstGeom prst="rect">
            <a:avLst/>
          </a:prstGeom>
          <a:noFill/>
          <a:extLst>
            <a:ext uri="{909E8E84-426E-40DD-AFC4-6F175D3DCCD1}">
              <a14:hiddenFill xmlns:a14="http://schemas.microsoft.com/office/drawing/2010/main">
                <a:solidFill>
                  <a:srgbClr val="FFFFFF"/>
                </a:solidFill>
              </a14:hiddenFill>
            </a:ext>
          </a:extLst>
        </p:spPr>
      </p:pic>
      <p:sp>
        <p:nvSpPr>
          <p:cNvPr id="6" name="Скругленный прямоугольник 5"/>
          <p:cNvSpPr/>
          <p:nvPr/>
        </p:nvSpPr>
        <p:spPr>
          <a:xfrm>
            <a:off x="1259632" y="1097905"/>
            <a:ext cx="5832648" cy="2304256"/>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Wingdings" pitchFamily="2" charset="2"/>
              <a:buChar char="Ø"/>
            </a:pPr>
            <a:r>
              <a:rPr lang="uk-UA" sz="1400" dirty="0">
                <a:solidFill>
                  <a:schemeClr val="bg1"/>
                </a:solidFill>
                <a:latin typeface="Proxima Nova Rg" panose="02000506030000020004" pitchFamily="2" charset="0"/>
              </a:rPr>
              <a:t>особи, які перебувають у </a:t>
            </a:r>
            <a:r>
              <a:rPr lang="uk-UA" sz="1400" dirty="0" smtClean="0">
                <a:solidFill>
                  <a:schemeClr val="bg1"/>
                </a:solidFill>
                <a:latin typeface="Proxima Nova Rg" panose="02000506030000020004" pitchFamily="2" charset="0"/>
              </a:rPr>
              <a:t>шлюбі, </a:t>
            </a:r>
            <a:r>
              <a:rPr lang="uk-UA" sz="1400" dirty="0" smtClean="0">
                <a:latin typeface="Proxima Nova Rg" panose="02000506030000020004" pitchFamily="2" charset="0"/>
              </a:rPr>
              <a:t>незалежно</a:t>
            </a:r>
            <a:r>
              <a:rPr lang="ru-RU" sz="1400" dirty="0" smtClean="0">
                <a:latin typeface="Proxima Nova Rg" panose="02000506030000020004" pitchFamily="2" charset="0"/>
              </a:rPr>
              <a:t> </a:t>
            </a:r>
            <a:r>
              <a:rPr lang="uk-UA" sz="1400" dirty="0" smtClean="0">
                <a:latin typeface="Proxima Nova Rg" panose="02000506030000020004" pitchFamily="2" charset="0"/>
              </a:rPr>
              <a:t>від їх спільного проживання</a:t>
            </a:r>
            <a:r>
              <a:rPr lang="uk-UA" sz="1400" dirty="0" smtClean="0">
                <a:solidFill>
                  <a:schemeClr val="bg1"/>
                </a:solidFill>
                <a:latin typeface="Proxima Nova Rg" panose="02000506030000020004" pitchFamily="2" charset="0"/>
              </a:rPr>
              <a:t>; </a:t>
            </a:r>
            <a:endParaRPr lang="uk-UA" sz="1400" dirty="0">
              <a:solidFill>
                <a:schemeClr val="bg1"/>
              </a:solidFill>
              <a:latin typeface="Proxima Nova Rg" panose="02000506030000020004" pitchFamily="2" charset="0"/>
            </a:endParaRPr>
          </a:p>
          <a:p>
            <a:pPr marL="285750" indent="-285750">
              <a:buFont typeface="Wingdings" pitchFamily="2" charset="2"/>
              <a:buChar char="Ø"/>
            </a:pPr>
            <a:r>
              <a:rPr lang="uk-UA" sz="1400" dirty="0">
                <a:solidFill>
                  <a:schemeClr val="bg1"/>
                </a:solidFill>
                <a:latin typeface="Proxima Nova Rg" panose="02000506030000020004" pitchFamily="2" charset="0"/>
              </a:rPr>
              <a:t>їхні діти, </a:t>
            </a:r>
            <a:r>
              <a:rPr lang="uk-UA" sz="1400" dirty="0"/>
              <a:t>до досягнення ними </a:t>
            </a:r>
            <a:r>
              <a:rPr lang="uk-UA" sz="1400" dirty="0" smtClean="0"/>
              <a:t>повноліття, незалежного від їх спільного проживання</a:t>
            </a:r>
            <a:r>
              <a:rPr lang="uk-UA" sz="1400" dirty="0" smtClean="0">
                <a:solidFill>
                  <a:schemeClr val="bg1"/>
                </a:solidFill>
                <a:latin typeface="Proxima Nova Rg" panose="02000506030000020004" pitchFamily="2" charset="0"/>
              </a:rPr>
              <a:t>; </a:t>
            </a:r>
            <a:endParaRPr lang="uk-UA" sz="1400" dirty="0">
              <a:solidFill>
                <a:schemeClr val="bg1"/>
              </a:solidFill>
              <a:latin typeface="Proxima Nova Rg" panose="02000506030000020004" pitchFamily="2" charset="0"/>
            </a:endParaRPr>
          </a:p>
          <a:p>
            <a:pPr marL="285750" indent="-285750">
              <a:buFont typeface="Wingdings" pitchFamily="2" charset="2"/>
              <a:buChar char="Ø"/>
            </a:pPr>
            <a:r>
              <a:rPr lang="uk-UA" sz="1400" dirty="0" smtClean="0"/>
              <a:t>будь-які особи, які </a:t>
            </a:r>
            <a:r>
              <a:rPr lang="ru-RU" sz="1400" dirty="0" smtClean="0"/>
              <a:t>станом </a:t>
            </a:r>
            <a:r>
              <a:rPr lang="uk-UA" sz="1400" dirty="0" smtClean="0"/>
              <a:t>на останні</a:t>
            </a:r>
            <a:r>
              <a:rPr lang="ru-RU" sz="1400" dirty="0" smtClean="0"/>
              <a:t>й </a:t>
            </a:r>
            <a:r>
              <a:rPr lang="ru-RU" sz="1400" dirty="0"/>
              <a:t>день </a:t>
            </a:r>
            <a:r>
              <a:rPr lang="uk-UA" sz="1400" dirty="0" smtClean="0"/>
              <a:t>звітного періоду або сукупно протягом не менше </a:t>
            </a:r>
            <a:r>
              <a:rPr lang="ru-RU" sz="1400" dirty="0" smtClean="0"/>
              <a:t>183 </a:t>
            </a:r>
            <a:r>
              <a:rPr lang="uk-UA" sz="1400" dirty="0" smtClean="0"/>
              <a:t>днів протягом року, що передує року подання декларації, спільно </a:t>
            </a:r>
            <a:r>
              <a:rPr lang="ru-RU" sz="1400" dirty="0" smtClean="0"/>
              <a:t>проживали</a:t>
            </a:r>
            <a:r>
              <a:rPr lang="ru-RU" sz="1400" dirty="0"/>
              <a:t>, </a:t>
            </a:r>
            <a:r>
              <a:rPr lang="uk-UA" sz="1400" dirty="0" smtClean="0"/>
              <a:t>були пов’язані спільним побутом, мали взаємні</a:t>
            </a:r>
            <a:r>
              <a:rPr lang="ru-RU" sz="1400" dirty="0" smtClean="0"/>
              <a:t> </a:t>
            </a:r>
            <a:r>
              <a:rPr lang="ru-RU" sz="1400" dirty="0"/>
              <a:t>права та </a:t>
            </a:r>
            <a:r>
              <a:rPr lang="uk-UA" sz="1400" dirty="0" smtClean="0"/>
              <a:t>обов’язки</a:t>
            </a:r>
            <a:r>
              <a:rPr lang="uk-UA" sz="1400" dirty="0" smtClean="0">
                <a:solidFill>
                  <a:schemeClr val="bg1"/>
                </a:solidFill>
                <a:latin typeface="Proxima Nova Rg" panose="02000506030000020004" pitchFamily="2" charset="0"/>
              </a:rPr>
              <a:t>; </a:t>
            </a:r>
            <a:endParaRPr lang="uk-UA" sz="1400" dirty="0">
              <a:solidFill>
                <a:schemeClr val="bg1"/>
              </a:solidFill>
              <a:latin typeface="Proxima Nova Rg" panose="02000506030000020004" pitchFamily="2" charset="0"/>
            </a:endParaRPr>
          </a:p>
        </p:txBody>
      </p:sp>
      <p:sp>
        <p:nvSpPr>
          <p:cNvPr id="3" name="Прямоугольник 2"/>
          <p:cNvSpPr/>
          <p:nvPr/>
        </p:nvSpPr>
        <p:spPr>
          <a:xfrm>
            <a:off x="3446499" y="340015"/>
            <a:ext cx="1850186" cy="461665"/>
          </a:xfrm>
          <a:prstGeom prst="rect">
            <a:avLst/>
          </a:prstGeom>
          <a:effectLst/>
        </p:spPr>
        <p:txBody>
          <a:bodyPr wrap="none">
            <a:spAutoFit/>
          </a:bodyPr>
          <a:lstStyle/>
          <a:p>
            <a:r>
              <a:rPr lang="uk-UA" sz="2400" b="1" dirty="0">
                <a:ln w="6350">
                  <a:noFill/>
                </a:ln>
                <a:solidFill>
                  <a:srgbClr val="008000"/>
                </a:solidFill>
                <a:latin typeface="Proxima Nova Rg" panose="02000506030000020004" pitchFamily="2" charset="0"/>
                <a:ea typeface="+mj-ea"/>
                <a:cs typeface="+mj-cs"/>
              </a:rPr>
              <a:t>Члени сім</a:t>
            </a:r>
            <a:r>
              <a:rPr lang="en-US" sz="2400" b="1" dirty="0">
                <a:ln w="6350">
                  <a:noFill/>
                </a:ln>
                <a:solidFill>
                  <a:srgbClr val="008000"/>
                </a:solidFill>
                <a:latin typeface="Proxima Nova Rg" panose="02000506030000020004" pitchFamily="2" charset="0"/>
                <a:ea typeface="+mj-ea"/>
                <a:cs typeface="+mj-cs"/>
              </a:rPr>
              <a:t>’</a:t>
            </a:r>
            <a:r>
              <a:rPr lang="uk-UA" sz="2400" b="1" dirty="0">
                <a:ln w="6350">
                  <a:noFill/>
                </a:ln>
                <a:solidFill>
                  <a:srgbClr val="008000"/>
                </a:solidFill>
                <a:latin typeface="Proxima Nova Rg" panose="02000506030000020004" pitchFamily="2" charset="0"/>
                <a:ea typeface="+mj-ea"/>
                <a:cs typeface="+mj-cs"/>
              </a:rPr>
              <a:t>ї </a:t>
            </a:r>
            <a:endParaRPr lang="uk-UA" sz="2400" dirty="0">
              <a:solidFill>
                <a:srgbClr val="008000"/>
              </a:solidFill>
              <a:latin typeface="Proxima Nova Rg" panose="02000506030000020004" pitchFamily="2" charset="0"/>
            </a:endParaRPr>
          </a:p>
        </p:txBody>
      </p:sp>
    </p:spTree>
    <p:extLst>
      <p:ext uri="{BB962C8B-B14F-4D97-AF65-F5344CB8AC3E}">
        <p14:creationId xmlns:p14="http://schemas.microsoft.com/office/powerpoint/2010/main" val="1781090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hape 54" descr="main-6.jpg"/>
          <p:cNvPicPr preferRelativeResize="0"/>
          <p:nvPr/>
        </p:nvPicPr>
        <p:blipFill rotWithShape="1">
          <a:blip r:embed="rId3">
            <a:alphaModFix/>
          </a:blip>
          <a:srcRect/>
          <a:stretch/>
        </p:blipFill>
        <p:spPr>
          <a:xfrm>
            <a:off x="7005" y="-17785"/>
            <a:ext cx="9180512" cy="5381948"/>
          </a:xfrm>
          <a:prstGeom prst="rect">
            <a:avLst/>
          </a:prstGeom>
          <a:noFill/>
          <a:ln>
            <a:noFill/>
          </a:ln>
        </p:spPr>
      </p:pic>
      <p:pic>
        <p:nvPicPr>
          <p:cNvPr id="2" name="Picture 2" descr="C:\Users\a.galchyshak\Desktop\11111111111111\imag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7704" y="2034009"/>
            <a:ext cx="2038350" cy="2238375"/>
          </a:xfrm>
          <a:prstGeom prst="rect">
            <a:avLst/>
          </a:prstGeom>
          <a:noFill/>
          <a:effectLst/>
          <a:extLst>
            <a:ext uri="{909E8E84-426E-40DD-AFC4-6F175D3DCCD1}">
              <a14:hiddenFill xmlns:a14="http://schemas.microsoft.com/office/drawing/2010/main">
                <a:solidFill>
                  <a:srgbClr val="FFFFFF"/>
                </a:solidFill>
              </a14:hiddenFill>
            </a:ext>
          </a:extLst>
        </p:spPr>
      </p:pic>
      <p:sp>
        <p:nvSpPr>
          <p:cNvPr id="5" name="Скругленный прямоугольник 4"/>
          <p:cNvSpPr/>
          <p:nvPr/>
        </p:nvSpPr>
        <p:spPr>
          <a:xfrm>
            <a:off x="1140877" y="1040082"/>
            <a:ext cx="6006827" cy="777903"/>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marL="137160" indent="0" algn="ctr">
              <a:buFont typeface="Wingdings 2"/>
              <a:buNone/>
            </a:pPr>
            <a:r>
              <a:rPr lang="uk-UA" sz="1600" dirty="0" smtClean="0"/>
              <a:t>Унікальний </a:t>
            </a:r>
            <a:r>
              <a:rPr lang="uk-UA" sz="1600" dirty="0"/>
              <a:t>номер запису в Єдиному державному демографічному реєстрі суб’єкта декларування та членів його сім’ї </a:t>
            </a:r>
            <a:endParaRPr lang="uk-UA" sz="1600" dirty="0">
              <a:solidFill>
                <a:schemeClr val="bg1"/>
              </a:solidFill>
              <a:latin typeface="Proxima Nova Rg" panose="02000506030000020004" pitchFamily="2" charset="0"/>
            </a:endParaRPr>
          </a:p>
        </p:txBody>
      </p:sp>
      <p:sp>
        <p:nvSpPr>
          <p:cNvPr id="3" name="Прямоугольник 2"/>
          <p:cNvSpPr/>
          <p:nvPr/>
        </p:nvSpPr>
        <p:spPr>
          <a:xfrm>
            <a:off x="899592" y="137077"/>
            <a:ext cx="8064896" cy="830997"/>
          </a:xfrm>
          <a:prstGeom prst="rect">
            <a:avLst/>
          </a:prstGeom>
        </p:spPr>
        <p:txBody>
          <a:bodyPr wrap="square">
            <a:spAutoFit/>
          </a:bodyPr>
          <a:lstStyle/>
          <a:p>
            <a:pPr lvl="0" algn="ctr"/>
            <a:r>
              <a:rPr lang="uk-UA" sz="2400" b="1" dirty="0" smtClean="0">
                <a:solidFill>
                  <a:srgbClr val="008000"/>
                </a:solidFill>
              </a:rPr>
              <a:t>У </a:t>
            </a:r>
            <a:r>
              <a:rPr lang="uk-UA" sz="2400" b="1" dirty="0">
                <a:solidFill>
                  <a:srgbClr val="008000"/>
                </a:solidFill>
              </a:rPr>
              <a:t>2021 році в усіх типах Декларацій додатково зазначатиметься </a:t>
            </a:r>
          </a:p>
        </p:txBody>
      </p:sp>
      <p:sp>
        <p:nvSpPr>
          <p:cNvPr id="7" name="Скругленный прямоугольник 6"/>
          <p:cNvSpPr/>
          <p:nvPr/>
        </p:nvSpPr>
        <p:spPr>
          <a:xfrm>
            <a:off x="1140877" y="2034009"/>
            <a:ext cx="2999075" cy="2736304"/>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just"/>
            <a:r>
              <a:rPr lang="uk-UA" sz="1400" dirty="0" smtClean="0"/>
              <a:t>Знайти зазначений номер можна </a:t>
            </a:r>
            <a:r>
              <a:rPr lang="uk-UA" sz="1400" dirty="0"/>
              <a:t>в паспорті громадянина України у вигляді карти ID, паспорті громадянина України для виїзду за </a:t>
            </a:r>
            <a:r>
              <a:rPr lang="uk-UA" sz="1400" dirty="0" smtClean="0"/>
              <a:t>кордон та </a:t>
            </a:r>
            <a:r>
              <a:rPr lang="uk-UA" sz="1400" dirty="0"/>
              <a:t>інших документах, що містять інформацію з Єдиного державного демографічного реєстру. </a:t>
            </a:r>
            <a:endParaRPr lang="uk-UA" sz="1400" dirty="0" smtClean="0"/>
          </a:p>
          <a:p>
            <a:endParaRPr lang="uk-UA" sz="1400" dirty="0"/>
          </a:p>
          <a:p>
            <a:endParaRPr lang="uk-UA" sz="1400" dirty="0"/>
          </a:p>
        </p:txBody>
      </p:sp>
      <p:sp>
        <p:nvSpPr>
          <p:cNvPr id="9" name="Скругленный прямоугольник 8"/>
          <p:cNvSpPr/>
          <p:nvPr/>
        </p:nvSpPr>
        <p:spPr>
          <a:xfrm>
            <a:off x="4283969" y="2034009"/>
            <a:ext cx="2863736" cy="2736304"/>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endParaRPr lang="uk-UA" sz="1400" dirty="0"/>
          </a:p>
          <a:p>
            <a:pPr algn="just"/>
            <a:r>
              <a:rPr lang="uk-UA" sz="1400" dirty="0"/>
              <a:t>У разі відсутності у суб’єкта декларування або членів його сім’ї УНЗР необхідно зазначити у відповідному полі Декларації про його </a:t>
            </a:r>
            <a:r>
              <a:rPr lang="uk-UA" sz="1400" b="1" dirty="0"/>
              <a:t>відсутність.</a:t>
            </a:r>
          </a:p>
          <a:p>
            <a:endParaRPr lang="uk-UA" sz="1400" dirty="0"/>
          </a:p>
        </p:txBody>
      </p:sp>
    </p:spTree>
    <p:extLst>
      <p:ext uri="{BB962C8B-B14F-4D97-AF65-F5344CB8AC3E}">
        <p14:creationId xmlns:p14="http://schemas.microsoft.com/office/powerpoint/2010/main" val="2550051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hape 54" descr="main-6.jpg"/>
          <p:cNvPicPr preferRelativeResize="0"/>
          <p:nvPr/>
        </p:nvPicPr>
        <p:blipFill rotWithShape="1">
          <a:blip r:embed="rId3">
            <a:alphaModFix/>
          </a:blip>
          <a:srcRect/>
          <a:stretch/>
        </p:blipFill>
        <p:spPr>
          <a:xfrm>
            <a:off x="7005" y="-17785"/>
            <a:ext cx="9180512" cy="5381948"/>
          </a:xfrm>
          <a:prstGeom prst="rect">
            <a:avLst/>
          </a:prstGeom>
          <a:noFill/>
          <a:ln>
            <a:noFill/>
          </a:ln>
        </p:spPr>
      </p:pic>
      <p:sp>
        <p:nvSpPr>
          <p:cNvPr id="5" name="Скругленный прямоугольник 4"/>
          <p:cNvSpPr/>
          <p:nvPr/>
        </p:nvSpPr>
        <p:spPr>
          <a:xfrm>
            <a:off x="1140877" y="1040082"/>
            <a:ext cx="7823611" cy="777903"/>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marL="137160" indent="0" algn="ctr">
              <a:buFont typeface="Wingdings 2"/>
              <a:buNone/>
            </a:pPr>
            <a:r>
              <a:rPr lang="uk-UA" sz="1600" dirty="0"/>
              <a:t>Дані про об’єкт декларування, що перебував у володінні або користуванні суб’єкта декларування або членів його </a:t>
            </a:r>
            <a:r>
              <a:rPr lang="uk-UA" sz="1600" dirty="0" smtClean="0"/>
              <a:t>сім’ї зазначаються </a:t>
            </a:r>
            <a:r>
              <a:rPr lang="uk-UA" sz="1600" dirty="0"/>
              <a:t>у Декларації, </a:t>
            </a:r>
            <a:r>
              <a:rPr lang="uk-UA" sz="1600" dirty="0" smtClean="0"/>
              <a:t>якщо: </a:t>
            </a:r>
            <a:endParaRPr lang="uk-UA" sz="1600" dirty="0">
              <a:solidFill>
                <a:schemeClr val="bg1"/>
              </a:solidFill>
              <a:latin typeface="Proxima Nova Rg" panose="02000506030000020004" pitchFamily="2" charset="0"/>
            </a:endParaRPr>
          </a:p>
        </p:txBody>
      </p:sp>
      <p:sp>
        <p:nvSpPr>
          <p:cNvPr id="3" name="Прямоугольник 2"/>
          <p:cNvSpPr/>
          <p:nvPr/>
        </p:nvSpPr>
        <p:spPr>
          <a:xfrm>
            <a:off x="899592" y="137077"/>
            <a:ext cx="8064896" cy="830997"/>
          </a:xfrm>
          <a:prstGeom prst="rect">
            <a:avLst/>
          </a:prstGeom>
        </p:spPr>
        <p:txBody>
          <a:bodyPr wrap="square">
            <a:spAutoFit/>
          </a:bodyPr>
          <a:lstStyle/>
          <a:p>
            <a:pPr lvl="0" algn="ctr"/>
            <a:r>
              <a:rPr lang="uk-UA" sz="2400" b="1" dirty="0" smtClean="0">
                <a:solidFill>
                  <a:srgbClr val="008000"/>
                </a:solidFill>
              </a:rPr>
              <a:t>У </a:t>
            </a:r>
            <a:r>
              <a:rPr lang="uk-UA" sz="2400" b="1" dirty="0">
                <a:solidFill>
                  <a:srgbClr val="008000"/>
                </a:solidFill>
              </a:rPr>
              <a:t>2021 році в усіх типах Декларацій додатково зазначатиметься </a:t>
            </a:r>
          </a:p>
        </p:txBody>
      </p:sp>
      <p:sp>
        <p:nvSpPr>
          <p:cNvPr id="7" name="Скругленный прямоугольник 6"/>
          <p:cNvSpPr/>
          <p:nvPr/>
        </p:nvSpPr>
        <p:spPr>
          <a:xfrm>
            <a:off x="1140877" y="2034009"/>
            <a:ext cx="2639035" cy="2520280"/>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just"/>
            <a:r>
              <a:rPr lang="uk-UA" sz="1600" dirty="0" smtClean="0"/>
              <a:t>такий </a:t>
            </a:r>
            <a:r>
              <a:rPr lang="uk-UA" sz="1600" dirty="0"/>
              <a:t>об’єкт перебував </a:t>
            </a:r>
            <a:r>
              <a:rPr lang="uk-UA" sz="1600" dirty="0" smtClean="0"/>
              <a:t>у </a:t>
            </a:r>
            <a:r>
              <a:rPr lang="uk-UA" sz="1600" dirty="0"/>
              <a:t>володінні або користуванні станом на останній день звітного періоду</a:t>
            </a:r>
          </a:p>
          <a:p>
            <a:endParaRPr lang="uk-UA" sz="1600" dirty="0"/>
          </a:p>
        </p:txBody>
      </p:sp>
      <p:sp>
        <p:nvSpPr>
          <p:cNvPr id="9" name="Скругленный прямоугольник 8"/>
          <p:cNvSpPr/>
          <p:nvPr/>
        </p:nvSpPr>
        <p:spPr>
          <a:xfrm>
            <a:off x="3923928" y="2034009"/>
            <a:ext cx="2639035" cy="2520280"/>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endParaRPr lang="uk-UA" sz="1600" dirty="0"/>
          </a:p>
          <a:p>
            <a:pPr algn="just"/>
            <a:r>
              <a:rPr lang="uk-UA" sz="1600" dirty="0"/>
              <a:t>такий об’єкт перебував </a:t>
            </a:r>
            <a:r>
              <a:rPr lang="uk-UA" sz="1600" dirty="0" smtClean="0"/>
              <a:t>протягом </a:t>
            </a:r>
            <a:r>
              <a:rPr lang="uk-UA" sz="1600" dirty="0"/>
              <a:t>не менше половини днів протягом звітного періоду (сукупно)</a:t>
            </a:r>
          </a:p>
        </p:txBody>
      </p:sp>
      <p:pic>
        <p:nvPicPr>
          <p:cNvPr id="1026" name="Picture 2" descr="C:\Users\a.galchyshak\Desktop\preview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63088" y="2466056"/>
            <a:ext cx="2201400" cy="1641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5987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hape 54" descr="main-6.jpg"/>
          <p:cNvPicPr preferRelativeResize="0"/>
          <p:nvPr/>
        </p:nvPicPr>
        <p:blipFill rotWithShape="1">
          <a:blip r:embed="rId3">
            <a:alphaModFix/>
          </a:blip>
          <a:srcRect/>
          <a:stretch/>
        </p:blipFill>
        <p:spPr>
          <a:xfrm>
            <a:off x="7005" y="-17785"/>
            <a:ext cx="9180512" cy="5381948"/>
          </a:xfrm>
          <a:prstGeom prst="rect">
            <a:avLst/>
          </a:prstGeom>
          <a:noFill/>
          <a:ln>
            <a:noFill/>
          </a:ln>
        </p:spPr>
      </p:pic>
      <p:sp>
        <p:nvSpPr>
          <p:cNvPr id="5" name="Скругленный прямоугольник 4"/>
          <p:cNvSpPr/>
          <p:nvPr/>
        </p:nvSpPr>
        <p:spPr>
          <a:xfrm>
            <a:off x="1140877" y="1040082"/>
            <a:ext cx="7823611" cy="777903"/>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marL="137160" indent="0" algn="ctr">
              <a:buFont typeface="Wingdings 2"/>
              <a:buNone/>
            </a:pPr>
            <a:r>
              <a:rPr lang="uk-UA" sz="1600" dirty="0"/>
              <a:t>Декларуванню підлягають </a:t>
            </a:r>
            <a:r>
              <a:rPr lang="uk-UA" sz="1600" dirty="0" smtClean="0"/>
              <a:t>банківські </a:t>
            </a:r>
            <a:r>
              <a:rPr lang="uk-UA" sz="1600" dirty="0"/>
              <a:t>та інші фінансові </a:t>
            </a:r>
            <a:r>
              <a:rPr lang="uk-UA" sz="1600" dirty="0" smtClean="0"/>
              <a:t>установи у </a:t>
            </a:r>
            <a:r>
              <a:rPr lang="uk-UA" sz="1600" dirty="0"/>
              <a:t>тому числі за кордоном</a:t>
            </a:r>
            <a:endParaRPr lang="uk-UA" sz="1600" dirty="0">
              <a:solidFill>
                <a:schemeClr val="bg1"/>
              </a:solidFill>
              <a:latin typeface="Proxima Nova Rg" panose="02000506030000020004" pitchFamily="2" charset="0"/>
            </a:endParaRPr>
          </a:p>
        </p:txBody>
      </p:sp>
      <p:sp>
        <p:nvSpPr>
          <p:cNvPr id="3" name="Прямоугольник 2"/>
          <p:cNvSpPr/>
          <p:nvPr/>
        </p:nvSpPr>
        <p:spPr>
          <a:xfrm>
            <a:off x="899592" y="137077"/>
            <a:ext cx="8064896" cy="830997"/>
          </a:xfrm>
          <a:prstGeom prst="rect">
            <a:avLst/>
          </a:prstGeom>
        </p:spPr>
        <p:txBody>
          <a:bodyPr wrap="square">
            <a:spAutoFit/>
          </a:bodyPr>
          <a:lstStyle/>
          <a:p>
            <a:pPr lvl="0" algn="ctr"/>
            <a:r>
              <a:rPr lang="uk-UA" sz="2400" b="1" dirty="0" smtClean="0">
                <a:solidFill>
                  <a:srgbClr val="008000"/>
                </a:solidFill>
              </a:rPr>
              <a:t>У </a:t>
            </a:r>
            <a:r>
              <a:rPr lang="uk-UA" sz="2400" b="1" dirty="0">
                <a:solidFill>
                  <a:srgbClr val="008000"/>
                </a:solidFill>
              </a:rPr>
              <a:t>2021 році в усіх типах Декларацій додатково зазначатиметься </a:t>
            </a:r>
          </a:p>
        </p:txBody>
      </p:sp>
      <p:sp>
        <p:nvSpPr>
          <p:cNvPr id="7" name="Скругленный прямоугольник 6"/>
          <p:cNvSpPr/>
          <p:nvPr/>
        </p:nvSpPr>
        <p:spPr>
          <a:xfrm>
            <a:off x="1140877" y="2034009"/>
            <a:ext cx="2639035" cy="2520280"/>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r>
              <a:rPr lang="uk-UA" sz="1600" dirty="0" smtClean="0"/>
              <a:t>Рахунки відкриті у </a:t>
            </a:r>
            <a:r>
              <a:rPr lang="uk-UA" sz="1600" dirty="0"/>
              <a:t>суб’єкта декларування </a:t>
            </a:r>
            <a:r>
              <a:rPr lang="uk-UA" sz="1600" dirty="0" smtClean="0"/>
              <a:t>(</a:t>
            </a:r>
            <a:r>
              <a:rPr lang="uk-UA" sz="1600" dirty="0"/>
              <a:t>незалежно від типу рахунку, а також рахунки, відкриті третіми особами на ім’я суб’єкта </a:t>
            </a:r>
            <a:r>
              <a:rPr lang="uk-UA" sz="1600" dirty="0" smtClean="0"/>
              <a:t>декларування).</a:t>
            </a:r>
            <a:endParaRPr lang="uk-UA" sz="1600" dirty="0"/>
          </a:p>
          <a:p>
            <a:endParaRPr lang="uk-UA" sz="1600" dirty="0"/>
          </a:p>
        </p:txBody>
      </p:sp>
      <p:sp>
        <p:nvSpPr>
          <p:cNvPr id="9" name="Скругленный прямоугольник 8"/>
          <p:cNvSpPr/>
          <p:nvPr/>
        </p:nvSpPr>
        <p:spPr>
          <a:xfrm>
            <a:off x="3923928" y="2034009"/>
            <a:ext cx="2639035" cy="2520280"/>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r>
              <a:rPr lang="uk-UA" sz="1600" dirty="0"/>
              <a:t>Рахунки відкриті у</a:t>
            </a:r>
          </a:p>
          <a:p>
            <a:pPr algn="just"/>
            <a:r>
              <a:rPr lang="uk-UA" sz="1600" dirty="0"/>
              <a:t>членів його </a:t>
            </a:r>
            <a:r>
              <a:rPr lang="uk-UA" sz="1600" dirty="0" smtClean="0"/>
              <a:t>сім’ї </a:t>
            </a:r>
            <a:r>
              <a:rPr lang="uk-UA" sz="1600" dirty="0"/>
              <a:t>суб’єкта декларування (незалежно від типу рахунку, а також рахунки, відкриті третіми особами на </a:t>
            </a:r>
            <a:r>
              <a:rPr lang="uk-UA" sz="1600" dirty="0" smtClean="0"/>
              <a:t>ім’я </a:t>
            </a:r>
            <a:r>
              <a:rPr lang="uk-UA" sz="1600" dirty="0"/>
              <a:t>членів </a:t>
            </a:r>
            <a:r>
              <a:rPr lang="uk-UA" sz="1600" dirty="0" smtClean="0"/>
              <a:t>сім’ї суб’єкта декларування).</a:t>
            </a:r>
            <a:endParaRPr lang="uk-UA" sz="1600" dirty="0"/>
          </a:p>
        </p:txBody>
      </p:sp>
      <p:pic>
        <p:nvPicPr>
          <p:cNvPr id="2050" name="Picture 2" descr="C:\Users\a.galchyshak\Desktop\news2.20.08.19.jpg"/>
          <p:cNvPicPr>
            <a:picLocks noChangeAspect="1" noChangeArrowheads="1"/>
          </p:cNvPicPr>
          <p:nvPr/>
        </p:nvPicPr>
        <p:blipFill>
          <a:blip r:embed="rId4" cstate="print">
            <a:extLst>
              <a:ext uri="{BEBA8EAE-BF5A-486C-A8C5-ECC9F3942E4B}">
                <a14:imgProps xmlns:a14="http://schemas.microsoft.com/office/drawing/2010/main">
                  <a14:imgLayer r:embed="rId5">
                    <a14:imgEffect>
                      <a14:brightnessContrast bright="24000"/>
                    </a14:imgEffect>
                  </a14:imgLayer>
                </a14:imgProps>
              </a:ext>
              <a:ext uri="{28A0092B-C50C-407E-A947-70E740481C1C}">
                <a14:useLocalDpi xmlns:a14="http://schemas.microsoft.com/office/drawing/2010/main" val="0"/>
              </a:ext>
            </a:extLst>
          </a:blip>
          <a:srcRect/>
          <a:stretch>
            <a:fillRect/>
          </a:stretch>
        </p:blipFill>
        <p:spPr bwMode="auto">
          <a:xfrm>
            <a:off x="6800765" y="2610073"/>
            <a:ext cx="2163723" cy="12170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72830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hape 54" descr="main-6.jpg"/>
          <p:cNvPicPr preferRelativeResize="0"/>
          <p:nvPr/>
        </p:nvPicPr>
        <p:blipFill rotWithShape="1">
          <a:blip r:embed="rId3">
            <a:alphaModFix/>
          </a:blip>
          <a:srcRect/>
          <a:stretch/>
        </p:blipFill>
        <p:spPr>
          <a:xfrm>
            <a:off x="-14536" y="-8099"/>
            <a:ext cx="9200197" cy="5381948"/>
          </a:xfrm>
          <a:prstGeom prst="rect">
            <a:avLst/>
          </a:prstGeom>
          <a:noFill/>
          <a:ln>
            <a:noFill/>
          </a:ln>
        </p:spPr>
      </p:pic>
      <p:sp>
        <p:nvSpPr>
          <p:cNvPr id="6" name="Скругленный прямоугольник 5"/>
          <p:cNvSpPr/>
          <p:nvPr/>
        </p:nvSpPr>
        <p:spPr>
          <a:xfrm>
            <a:off x="5220071" y="2505757"/>
            <a:ext cx="2077049" cy="2592288"/>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400" dirty="0" smtClean="0"/>
              <a:t>у </a:t>
            </a:r>
            <a:r>
              <a:rPr lang="uk-UA" sz="1400" dirty="0"/>
              <a:t>зв’язку із </a:t>
            </a:r>
            <a:r>
              <a:rPr lang="uk-UA" sz="1400" b="1" dirty="0"/>
              <a:t>реєстрацією місця проживання</a:t>
            </a:r>
            <a:r>
              <a:rPr lang="uk-UA" sz="1400" dirty="0"/>
              <a:t> у суб’єкта декларування та членів його сім’ї виникає право користування об’єктом </a:t>
            </a:r>
            <a:r>
              <a:rPr lang="uk-UA" sz="1400" dirty="0" smtClean="0"/>
              <a:t>нерухомості</a:t>
            </a:r>
            <a:endParaRPr lang="uk-UA" sz="1400" dirty="0" smtClean="0">
              <a:latin typeface="Proxima Nova Rg" panose="02000506030000020004" pitchFamily="2" charset="0"/>
            </a:endParaRPr>
          </a:p>
        </p:txBody>
      </p:sp>
      <p:sp>
        <p:nvSpPr>
          <p:cNvPr id="7" name="Скругленный прямоугольник 6"/>
          <p:cNvSpPr/>
          <p:nvPr/>
        </p:nvSpPr>
        <p:spPr>
          <a:xfrm>
            <a:off x="2051720" y="1529953"/>
            <a:ext cx="6336704" cy="807355"/>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600" dirty="0">
                <a:latin typeface="Proxima Nova Rg" panose="02000506030000020004" pitchFamily="2" charset="0"/>
              </a:rPr>
              <a:t>Закон передбачає обов'язок зазначати в декларації окремі об'єкти, які належать суб'єкту декларування або члену його сім'ї </a:t>
            </a:r>
            <a:r>
              <a:rPr lang="uk-UA" sz="1600" b="1" dirty="0">
                <a:latin typeface="Proxima Nova Rg" panose="02000506030000020004" pitchFamily="2" charset="0"/>
              </a:rPr>
              <a:t>на праві </a:t>
            </a:r>
            <a:r>
              <a:rPr lang="uk-UA" sz="1600" b="1" dirty="0" smtClean="0">
                <a:latin typeface="Proxima Nova Rg" panose="02000506030000020004" pitchFamily="2" charset="0"/>
              </a:rPr>
              <a:t>користування</a:t>
            </a:r>
            <a:endParaRPr lang="uk-UA" sz="1600" b="1" cap="all" dirty="0">
              <a:solidFill>
                <a:schemeClr val="bg1"/>
              </a:solidFill>
              <a:latin typeface="Proxima Nova Rg" panose="02000506030000020004" pitchFamily="2" charset="0"/>
            </a:endParaRPr>
          </a:p>
        </p:txBody>
      </p:sp>
      <p:pic>
        <p:nvPicPr>
          <p:cNvPr id="3074" name="Picture 2" descr="C:\Users\a.galchyshak\Desktop\11111111111111\33.jpg"/>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17000"/>
                    </a14:imgEffect>
                  </a14:imgLayer>
                </a14:imgProps>
              </a:ext>
              <a:ext uri="{28A0092B-C50C-407E-A947-70E740481C1C}">
                <a14:useLocalDpi xmlns:a14="http://schemas.microsoft.com/office/drawing/2010/main" val="0"/>
              </a:ext>
            </a:extLst>
          </a:blip>
          <a:srcRect/>
          <a:stretch>
            <a:fillRect/>
          </a:stretch>
        </p:blipFill>
        <p:spPr bwMode="auto">
          <a:xfrm>
            <a:off x="7341200" y="2898105"/>
            <a:ext cx="1802800" cy="2042034"/>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2051720" y="265246"/>
            <a:ext cx="6336704" cy="1200329"/>
          </a:xfrm>
          <a:prstGeom prst="rect">
            <a:avLst/>
          </a:prstGeom>
        </p:spPr>
        <p:txBody>
          <a:bodyPr wrap="square">
            <a:spAutoFit/>
          </a:bodyPr>
          <a:lstStyle/>
          <a:p>
            <a:pPr algn="ctr"/>
            <a:r>
              <a:rPr lang="uk-UA" sz="2400" b="1" dirty="0" smtClean="0">
                <a:ln w="6350">
                  <a:noFill/>
                </a:ln>
                <a:solidFill>
                  <a:srgbClr val="008000"/>
                </a:solidFill>
                <a:latin typeface="Proxima Nova Rg" panose="02000506030000020004" pitchFamily="2" charset="0"/>
                <a:ea typeface="+mj-ea"/>
                <a:cs typeface="+mj-cs"/>
              </a:rPr>
              <a:t>Декларування </a:t>
            </a:r>
            <a:r>
              <a:rPr lang="ru-RU" sz="2400" b="1" dirty="0" smtClean="0">
                <a:ln w="6350">
                  <a:noFill/>
                </a:ln>
                <a:solidFill>
                  <a:srgbClr val="008000"/>
                </a:solidFill>
                <a:latin typeface="Proxima Nova Rg" panose="02000506030000020004" pitchFamily="2" charset="0"/>
                <a:ea typeface="+mj-ea"/>
                <a:cs typeface="+mj-cs"/>
              </a:rPr>
              <a:t>об</a:t>
            </a:r>
            <a:r>
              <a:rPr lang="en-US" sz="2400" b="1" dirty="0" smtClean="0">
                <a:ln w="6350">
                  <a:noFill/>
                </a:ln>
                <a:solidFill>
                  <a:srgbClr val="008000"/>
                </a:solidFill>
                <a:latin typeface="Proxima Nova Rg" panose="02000506030000020004" pitchFamily="2" charset="0"/>
                <a:ea typeface="+mj-ea"/>
                <a:cs typeface="+mj-cs"/>
              </a:rPr>
              <a:t>’</a:t>
            </a:r>
            <a:r>
              <a:rPr lang="uk-UA" sz="2400" b="1" dirty="0" err="1" smtClean="0">
                <a:ln w="6350">
                  <a:noFill/>
                </a:ln>
                <a:solidFill>
                  <a:srgbClr val="008000"/>
                </a:solidFill>
                <a:latin typeface="Proxima Nova Rg" panose="02000506030000020004" pitchFamily="2" charset="0"/>
                <a:ea typeface="+mj-ea"/>
                <a:cs typeface="+mj-cs"/>
              </a:rPr>
              <a:t>єктів</a:t>
            </a:r>
            <a:r>
              <a:rPr lang="uk-UA" sz="2400" b="1" dirty="0" smtClean="0">
                <a:ln w="6350">
                  <a:noFill/>
                </a:ln>
                <a:solidFill>
                  <a:srgbClr val="008000"/>
                </a:solidFill>
                <a:latin typeface="Proxima Nova Rg" panose="02000506030000020004" pitchFamily="2" charset="0"/>
                <a:ea typeface="+mj-ea"/>
                <a:cs typeface="+mj-cs"/>
              </a:rPr>
              <a:t>, що </a:t>
            </a:r>
            <a:r>
              <a:rPr lang="ru-RU" sz="2400" b="1" dirty="0" smtClean="0">
                <a:ln w="6350">
                  <a:noFill/>
                </a:ln>
                <a:solidFill>
                  <a:srgbClr val="008000"/>
                </a:solidFill>
                <a:latin typeface="Proxima Nova Rg" panose="02000506030000020004" pitchFamily="2" charset="0"/>
                <a:ea typeface="+mj-ea"/>
                <a:cs typeface="+mj-cs"/>
              </a:rPr>
              <a:t>належать </a:t>
            </a:r>
            <a:r>
              <a:rPr lang="uk-UA" sz="2400" b="1" dirty="0" smtClean="0">
                <a:ln w="6350">
                  <a:noFill/>
                </a:ln>
                <a:solidFill>
                  <a:srgbClr val="008000"/>
                </a:solidFill>
                <a:latin typeface="Proxima Nova Rg" panose="02000506030000020004" pitchFamily="2" charset="0"/>
                <a:ea typeface="+mj-ea"/>
                <a:cs typeface="+mj-cs"/>
              </a:rPr>
              <a:t>суб’єкту декларування або </a:t>
            </a:r>
            <a:r>
              <a:rPr lang="ru-RU" sz="2400" b="1" dirty="0" smtClean="0">
                <a:ln w="6350">
                  <a:noFill/>
                </a:ln>
                <a:solidFill>
                  <a:srgbClr val="008000"/>
                </a:solidFill>
                <a:latin typeface="Proxima Nova Rg" panose="02000506030000020004" pitchFamily="2" charset="0"/>
                <a:ea typeface="+mj-ea"/>
                <a:cs typeface="+mj-cs"/>
              </a:rPr>
              <a:t>членам </a:t>
            </a:r>
            <a:r>
              <a:rPr lang="uk-UA" sz="2400" b="1" dirty="0" smtClean="0">
                <a:ln w="6350">
                  <a:noFill/>
                </a:ln>
                <a:solidFill>
                  <a:srgbClr val="008000"/>
                </a:solidFill>
                <a:latin typeface="Proxima Nova Rg" panose="02000506030000020004" pitchFamily="2" charset="0"/>
                <a:ea typeface="+mj-ea"/>
                <a:cs typeface="+mj-cs"/>
              </a:rPr>
              <a:t>його сім’ї на іншому праві користування</a:t>
            </a:r>
            <a:endParaRPr lang="uk-UA" sz="2400" dirty="0">
              <a:solidFill>
                <a:srgbClr val="008000"/>
              </a:solidFill>
              <a:latin typeface="Proxima Nova Rg" panose="02000506030000020004" pitchFamily="2" charset="0"/>
            </a:endParaRPr>
          </a:p>
        </p:txBody>
      </p:sp>
      <p:sp>
        <p:nvSpPr>
          <p:cNvPr id="10" name="Скругленный прямоугольник 9"/>
          <p:cNvSpPr/>
          <p:nvPr/>
        </p:nvSpPr>
        <p:spPr>
          <a:xfrm>
            <a:off x="2051720" y="2486678"/>
            <a:ext cx="3024336" cy="2592288"/>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400" dirty="0"/>
              <a:t>суб’єкт декларування повинен зазначити відомості про усі об’єкти нерухомості, що належать </a:t>
            </a:r>
            <a:r>
              <a:rPr lang="uk-UA" sz="1400" dirty="0" smtClean="0"/>
              <a:t>йому </a:t>
            </a:r>
            <a:r>
              <a:rPr lang="uk-UA" sz="1400" dirty="0"/>
              <a:t>та членам його сім’ї </a:t>
            </a:r>
            <a:r>
              <a:rPr lang="uk-UA" sz="1400" b="1" dirty="0"/>
              <a:t>на праві </a:t>
            </a:r>
            <a:r>
              <a:rPr lang="uk-UA" sz="1400" b="1" dirty="0" smtClean="0"/>
              <a:t>власності</a:t>
            </a:r>
            <a:r>
              <a:rPr lang="uk-UA" sz="1400" dirty="0"/>
              <a:t>, включаючи </a:t>
            </a:r>
            <a:r>
              <a:rPr lang="uk-UA" sz="1400" b="1" dirty="0"/>
              <a:t>спільну власність</a:t>
            </a:r>
            <a:r>
              <a:rPr lang="uk-UA" sz="1400" dirty="0"/>
              <a:t>, або </a:t>
            </a:r>
            <a:r>
              <a:rPr lang="uk-UA" sz="1400" b="1" dirty="0"/>
              <a:t>знаходяться у них в оренді</a:t>
            </a:r>
            <a:r>
              <a:rPr lang="uk-UA" sz="1400" dirty="0"/>
              <a:t> чи на</a:t>
            </a:r>
            <a:r>
              <a:rPr lang="uk-UA" sz="1400" b="1" dirty="0"/>
              <a:t> іншому праві користування</a:t>
            </a:r>
            <a:r>
              <a:rPr lang="uk-UA" sz="1400" dirty="0"/>
              <a:t>, незалежно від форми укладення правочину, внаслідок якого набуте таке право</a:t>
            </a:r>
            <a:endParaRPr lang="uk-UA" sz="1400" dirty="0" smtClean="0">
              <a:latin typeface="Proxima Nova Rg" panose="02000506030000020004" pitchFamily="2" charset="0"/>
            </a:endParaRPr>
          </a:p>
        </p:txBody>
      </p:sp>
    </p:spTree>
    <p:extLst>
      <p:ext uri="{BB962C8B-B14F-4D97-AF65-F5344CB8AC3E}">
        <p14:creationId xmlns:p14="http://schemas.microsoft.com/office/powerpoint/2010/main" val="2242779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hape 54" descr="main-6.jpg"/>
          <p:cNvPicPr preferRelativeResize="0"/>
          <p:nvPr/>
        </p:nvPicPr>
        <p:blipFill rotWithShape="1">
          <a:blip r:embed="rId3">
            <a:alphaModFix/>
          </a:blip>
          <a:srcRect/>
          <a:stretch/>
        </p:blipFill>
        <p:spPr>
          <a:xfrm>
            <a:off x="-21010" y="-17785"/>
            <a:ext cx="9200197" cy="5381948"/>
          </a:xfrm>
          <a:prstGeom prst="rect">
            <a:avLst/>
          </a:prstGeom>
          <a:noFill/>
          <a:ln>
            <a:noFill/>
          </a:ln>
        </p:spPr>
      </p:pic>
      <p:sp>
        <p:nvSpPr>
          <p:cNvPr id="6" name="Скругленный прямоугольник 5"/>
          <p:cNvSpPr/>
          <p:nvPr/>
        </p:nvSpPr>
        <p:spPr>
          <a:xfrm>
            <a:off x="964306" y="3799947"/>
            <a:ext cx="7512617" cy="1186390"/>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just"/>
            <a:r>
              <a:rPr lang="uk-UA" sz="1400" dirty="0" smtClean="0">
                <a:latin typeface="Proxima Nova Rg" panose="02000506030000020004" pitchFamily="2" charset="0"/>
              </a:rPr>
              <a:t>Прожитковий мінімум </a:t>
            </a:r>
            <a:r>
              <a:rPr lang="uk-UA" sz="1400" dirty="0">
                <a:latin typeface="Proxima Nova Rg" panose="02000506030000020004" pitchFamily="2" charset="0"/>
              </a:rPr>
              <a:t>визначається станом на 1 січня звітного року. </a:t>
            </a:r>
          </a:p>
          <a:p>
            <a:pPr algn="just"/>
            <a:r>
              <a:rPr lang="uk-UA" sz="1400" dirty="0" smtClean="0">
                <a:latin typeface="Proxima Nova Rg" panose="02000506030000020004" pitchFamily="2" charset="0"/>
              </a:rPr>
              <a:t>У </a:t>
            </a:r>
            <a:r>
              <a:rPr lang="uk-UA" sz="1400" dirty="0">
                <a:latin typeface="Proxima Nova Rg" panose="02000506030000020004" pitchFamily="2" charset="0"/>
              </a:rPr>
              <a:t>цілях вирахування розміру ПМ, під звітним роком розуміється рік, який </a:t>
            </a:r>
            <a:r>
              <a:rPr lang="uk-UA" sz="1400" dirty="0" smtClean="0">
                <a:latin typeface="Proxima Nova Rg" panose="02000506030000020004" pitchFamily="2" charset="0"/>
              </a:rPr>
              <a:t>охоплений декларацією.</a:t>
            </a:r>
          </a:p>
          <a:p>
            <a:pPr algn="just"/>
            <a:r>
              <a:rPr lang="uk-UA" sz="1400" dirty="0" smtClean="0">
                <a:latin typeface="Proxima Nova Rg" panose="02000506030000020004" pitchFamily="2" charset="0"/>
              </a:rPr>
              <a:t>Наприклад, для </a:t>
            </a:r>
            <a:r>
              <a:rPr lang="uk-UA" sz="1400" dirty="0">
                <a:latin typeface="Proxima Nova Rg" panose="02000506030000020004" pitchFamily="2" charset="0"/>
              </a:rPr>
              <a:t>щорічної декларації, що подається в </a:t>
            </a:r>
            <a:r>
              <a:rPr lang="uk-UA" sz="1400" dirty="0" smtClean="0">
                <a:latin typeface="Proxima Nova Rg" panose="02000506030000020004" pitchFamily="2" charset="0"/>
              </a:rPr>
              <a:t>2021 </a:t>
            </a:r>
            <a:r>
              <a:rPr lang="uk-UA" sz="1400" dirty="0">
                <a:latin typeface="Proxima Nova Rg" panose="02000506030000020004" pitchFamily="2" charset="0"/>
              </a:rPr>
              <a:t>році, застосовується розмір ПМ </a:t>
            </a:r>
            <a:r>
              <a:rPr lang="uk-UA" sz="1400" dirty="0" smtClean="0">
                <a:latin typeface="Proxima Nova Rg" panose="02000506030000020004" pitchFamily="2" charset="0"/>
              </a:rPr>
              <a:t>для працездатних осіб станом </a:t>
            </a:r>
            <a:r>
              <a:rPr lang="uk-UA" sz="1400" dirty="0">
                <a:latin typeface="Proxima Nova Rg" panose="02000506030000020004" pitchFamily="2" charset="0"/>
              </a:rPr>
              <a:t>на 1 січня </a:t>
            </a:r>
            <a:r>
              <a:rPr lang="uk-UA" sz="1400" dirty="0" smtClean="0">
                <a:latin typeface="Proxima Nova Rg" panose="02000506030000020004" pitchFamily="2" charset="0"/>
              </a:rPr>
              <a:t>2020 року (2102 </a:t>
            </a:r>
            <a:r>
              <a:rPr lang="uk-UA" sz="1400" dirty="0" err="1" smtClean="0">
                <a:latin typeface="Proxima Nova Rg" panose="02000506030000020004" pitchFamily="2" charset="0"/>
              </a:rPr>
              <a:t>грн</a:t>
            </a:r>
            <a:r>
              <a:rPr lang="uk-UA" sz="1400" dirty="0" smtClean="0">
                <a:latin typeface="Proxima Nova Rg" panose="02000506030000020004" pitchFamily="2" charset="0"/>
              </a:rPr>
              <a:t>); </a:t>
            </a:r>
            <a:endParaRPr lang="uk-UA" sz="1400" dirty="0" smtClean="0">
              <a:solidFill>
                <a:srgbClr val="FF0000"/>
              </a:solidFill>
              <a:latin typeface="Proxima Nova Rg" panose="02000506030000020004" pitchFamily="2" charset="0"/>
            </a:endParaRPr>
          </a:p>
        </p:txBody>
      </p:sp>
      <p:sp>
        <p:nvSpPr>
          <p:cNvPr id="7" name="Скругленный прямоугольник 6"/>
          <p:cNvSpPr/>
          <p:nvPr/>
        </p:nvSpPr>
        <p:spPr>
          <a:xfrm>
            <a:off x="988092" y="1313929"/>
            <a:ext cx="7488832" cy="791319"/>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just"/>
            <a:r>
              <a:rPr lang="uk-UA" sz="1400" dirty="0">
                <a:latin typeface="Proxima Nova Rg" panose="02000506030000020004" pitchFamily="2" charset="0"/>
              </a:rPr>
              <a:t>Відповідно до статті 46 </a:t>
            </a:r>
            <a:r>
              <a:rPr lang="uk-UA" sz="1400" dirty="0" smtClean="0">
                <a:latin typeface="Proxima Nova Rg" panose="02000506030000020004" pitchFamily="2" charset="0"/>
              </a:rPr>
              <a:t>Закону України «Про запобігання корупції», </a:t>
            </a:r>
            <a:r>
              <a:rPr lang="uk-UA" sz="1400" dirty="0">
                <a:latin typeface="Proxima Nova Rg" panose="02000506030000020004" pitchFamily="2" charset="0"/>
              </a:rPr>
              <a:t>окремі об'єкти декларування зазначаються в декларації, лише якщо їхня вартість (розмір) перевищує суму, що становить еквівалент певної кількості прожиткових мінімумів у місячному розмірі. </a:t>
            </a:r>
          </a:p>
        </p:txBody>
      </p:sp>
      <p:sp>
        <p:nvSpPr>
          <p:cNvPr id="8" name="Скругленный прямоугольник 7"/>
          <p:cNvSpPr/>
          <p:nvPr/>
        </p:nvSpPr>
        <p:spPr>
          <a:xfrm>
            <a:off x="899592" y="2268543"/>
            <a:ext cx="7848872" cy="1387388"/>
          </a:xfrm>
          <a:prstGeom prst="roundRect">
            <a:avLst/>
          </a:prstGeom>
          <a:ln>
            <a:solidFill>
              <a:schemeClr val="tx1"/>
            </a:solidFill>
          </a:ln>
          <a:effectLst/>
        </p:spPr>
        <p:style>
          <a:lnRef idx="2">
            <a:schemeClr val="dk1"/>
          </a:lnRef>
          <a:fillRef idx="1">
            <a:schemeClr val="lt1"/>
          </a:fillRef>
          <a:effectRef idx="0">
            <a:schemeClr val="dk1"/>
          </a:effectRef>
          <a:fontRef idx="minor">
            <a:schemeClr val="dk1"/>
          </a:fontRef>
        </p:style>
        <p:txBody>
          <a:bodyPr rtlCol="0" anchor="ctr"/>
          <a:lstStyle/>
          <a:p>
            <a:pPr algn="just"/>
            <a:r>
              <a:rPr lang="uk-UA" sz="1400" b="1" i="1" dirty="0" smtClean="0">
                <a:latin typeface="Proxima Nova Rg" panose="02000506030000020004" pitchFamily="2" charset="0"/>
              </a:rPr>
              <a:t>Наприклад: </a:t>
            </a:r>
          </a:p>
          <a:p>
            <a:pPr algn="just"/>
            <a:r>
              <a:rPr lang="uk-UA" sz="1400" i="1" dirty="0" smtClean="0">
                <a:latin typeface="Proxima Nova Rg" panose="02000506030000020004" pitchFamily="2" charset="0"/>
              </a:rPr>
              <a:t>- цінне </a:t>
            </a:r>
            <a:r>
              <a:rPr lang="uk-UA" sz="1400" i="1" dirty="0">
                <a:latin typeface="Proxima Nova Rg" panose="02000506030000020004" pitchFamily="2" charset="0"/>
              </a:rPr>
              <a:t>рухоме майно (крім транспортних засобів) зазначається, якщо його вартість перевищує 100 </a:t>
            </a:r>
            <a:r>
              <a:rPr lang="uk-UA" sz="1400" i="1" dirty="0" smtClean="0">
                <a:latin typeface="Proxima Nova Rg" panose="02000506030000020004" pitchFamily="2" charset="0"/>
              </a:rPr>
              <a:t>ПМ – 210200 грн.;  </a:t>
            </a:r>
          </a:p>
          <a:p>
            <a:pPr algn="just"/>
            <a:r>
              <a:rPr lang="uk-UA" sz="1400" i="1" dirty="0" smtClean="0">
                <a:latin typeface="Proxima Nova Rg" panose="02000506030000020004" pitchFamily="2" charset="0"/>
              </a:rPr>
              <a:t>- грошові активи, фінансові зобов'язання, видатки та правочини суб'єкта декларування </a:t>
            </a:r>
            <a:r>
              <a:rPr lang="uk-UA" sz="1400" i="1" dirty="0">
                <a:latin typeface="Proxima Nova Rg" panose="02000506030000020004" pitchFamily="2" charset="0"/>
              </a:rPr>
              <a:t>зазначаються, якщо їхня сукупна вартість перевищує 50 </a:t>
            </a:r>
            <a:r>
              <a:rPr lang="uk-UA" sz="1400" i="1" dirty="0" smtClean="0">
                <a:latin typeface="Proxima Nova Rg" panose="02000506030000020004" pitchFamily="2" charset="0"/>
              </a:rPr>
              <a:t>ПМ – 105100 </a:t>
            </a:r>
            <a:r>
              <a:rPr lang="uk-UA" sz="1400" i="1" dirty="0" err="1" smtClean="0">
                <a:latin typeface="Proxima Nova Rg" panose="02000506030000020004" pitchFamily="2" charset="0"/>
              </a:rPr>
              <a:t>грн</a:t>
            </a:r>
            <a:r>
              <a:rPr lang="uk-UA" sz="1400" i="1" dirty="0" smtClean="0">
                <a:latin typeface="Proxima Nova Rg" panose="02000506030000020004" pitchFamily="2" charset="0"/>
              </a:rPr>
              <a:t>; </a:t>
            </a:r>
          </a:p>
          <a:p>
            <a:pPr algn="just"/>
            <a:r>
              <a:rPr lang="uk-UA" sz="1400" i="1" dirty="0" smtClean="0">
                <a:latin typeface="Proxima Nova Rg" panose="02000506030000020004" pitchFamily="2" charset="0"/>
              </a:rPr>
              <a:t>- </a:t>
            </a:r>
            <a:r>
              <a:rPr lang="uk-UA" sz="1400" dirty="0" smtClean="0"/>
              <a:t>видатки, а також будь-які інші правочини,</a:t>
            </a:r>
            <a:r>
              <a:rPr lang="uk-UA" sz="1400" i="1" dirty="0" smtClean="0">
                <a:latin typeface="Proxima Nova Rg" panose="02000506030000020004" pitchFamily="2" charset="0"/>
              </a:rPr>
              <a:t>зазначаються</a:t>
            </a:r>
            <a:r>
              <a:rPr lang="uk-UA" sz="1400" i="1" dirty="0">
                <a:latin typeface="Proxima Nova Rg" panose="02000506030000020004" pitchFamily="2" charset="0"/>
              </a:rPr>
              <a:t>, якщо розмір видатку перевищує 50 </a:t>
            </a:r>
            <a:r>
              <a:rPr lang="uk-UA" sz="1400" i="1" dirty="0" smtClean="0">
                <a:latin typeface="Proxima Nova Rg" panose="02000506030000020004" pitchFamily="2" charset="0"/>
              </a:rPr>
              <a:t>ПМ</a:t>
            </a:r>
            <a:endParaRPr lang="uk-UA" sz="1400" i="1" dirty="0">
              <a:latin typeface="Proxima Nova Rg" panose="02000506030000020004" pitchFamily="2" charset="0"/>
            </a:endParaRPr>
          </a:p>
        </p:txBody>
      </p:sp>
      <p:sp>
        <p:nvSpPr>
          <p:cNvPr id="3" name="Прямоугольник 2"/>
          <p:cNvSpPr/>
          <p:nvPr/>
        </p:nvSpPr>
        <p:spPr>
          <a:xfrm>
            <a:off x="2087724" y="284335"/>
            <a:ext cx="5904656" cy="830997"/>
          </a:xfrm>
          <a:prstGeom prst="rect">
            <a:avLst/>
          </a:prstGeom>
          <a:effectLst/>
        </p:spPr>
        <p:txBody>
          <a:bodyPr wrap="square">
            <a:spAutoFit/>
          </a:bodyPr>
          <a:lstStyle/>
          <a:p>
            <a:pPr algn="ctr"/>
            <a:r>
              <a:rPr lang="uk-UA" sz="2400" b="1" dirty="0" smtClean="0">
                <a:ln w="6350">
                  <a:noFill/>
                </a:ln>
                <a:solidFill>
                  <a:srgbClr val="008000"/>
                </a:solidFill>
                <a:latin typeface="Proxima Nova Rg" panose="02000506030000020004" pitchFamily="2" charset="0"/>
                <a:ea typeface="+mj-ea"/>
                <a:cs typeface="+mj-cs"/>
              </a:rPr>
              <a:t>Поріг декларування для окремих об'єктів декларування</a:t>
            </a:r>
            <a:endParaRPr lang="uk-UA" sz="2400" dirty="0">
              <a:solidFill>
                <a:srgbClr val="008000"/>
              </a:solidFill>
              <a:latin typeface="Proxima Nova Rg" panose="02000506030000020004" pitchFamily="2" charset="0"/>
            </a:endParaRPr>
          </a:p>
        </p:txBody>
      </p:sp>
    </p:spTree>
    <p:extLst>
      <p:ext uri="{BB962C8B-B14F-4D97-AF65-F5344CB8AC3E}">
        <p14:creationId xmlns:p14="http://schemas.microsoft.com/office/powerpoint/2010/main" val="2309498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hape 54" descr="main-6.jpg"/>
          <p:cNvPicPr preferRelativeResize="0"/>
          <p:nvPr/>
        </p:nvPicPr>
        <p:blipFill rotWithShape="1">
          <a:blip r:embed="rId3">
            <a:alphaModFix/>
          </a:blip>
          <a:srcRect/>
          <a:stretch/>
        </p:blipFill>
        <p:spPr>
          <a:xfrm>
            <a:off x="0" y="-35571"/>
            <a:ext cx="9200197" cy="5381948"/>
          </a:xfrm>
          <a:prstGeom prst="rect">
            <a:avLst/>
          </a:prstGeom>
          <a:noFill/>
          <a:ln w="12700">
            <a:solidFill>
              <a:schemeClr val="tx1"/>
            </a:solidFill>
          </a:ln>
          <a:effectLst/>
        </p:spPr>
      </p:pic>
      <p:sp>
        <p:nvSpPr>
          <p:cNvPr id="6" name="Скругленный прямоугольник 5"/>
          <p:cNvSpPr/>
          <p:nvPr/>
        </p:nvSpPr>
        <p:spPr>
          <a:xfrm>
            <a:off x="1226045" y="920930"/>
            <a:ext cx="7632848" cy="609023"/>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400" dirty="0" smtClean="0">
                <a:latin typeface="Proxima Nova Rg" panose="02000506030000020004" pitchFamily="2" charset="0"/>
              </a:rPr>
              <a:t>На </a:t>
            </a:r>
            <a:r>
              <a:rPr lang="uk-UA" sz="1400" dirty="0">
                <a:latin typeface="Proxima Nova Rg" panose="02000506030000020004" pitchFamily="2" charset="0"/>
              </a:rPr>
              <a:t>відміну від іншого цінного рухомого майна, відомості про транспортні засоби </a:t>
            </a:r>
            <a:r>
              <a:rPr lang="uk-UA" sz="1400" dirty="0" smtClean="0">
                <a:latin typeface="Proxima Nova Rg" panose="02000506030000020004" pitchFamily="2" charset="0"/>
              </a:rPr>
              <a:t>зазначаються </a:t>
            </a:r>
            <a:r>
              <a:rPr lang="uk-UA" sz="1400" dirty="0">
                <a:latin typeface="Proxima Nova Rg" panose="02000506030000020004" pitchFamily="2" charset="0"/>
              </a:rPr>
              <a:t>незалежно від їх вартості. </a:t>
            </a:r>
            <a:endParaRPr lang="ru-RU" sz="1400" b="1" dirty="0">
              <a:latin typeface="Proxima Nova Rg" panose="02000506030000020004" pitchFamily="2" charset="0"/>
            </a:endParaRPr>
          </a:p>
        </p:txBody>
      </p:sp>
      <p:sp>
        <p:nvSpPr>
          <p:cNvPr id="7" name="Скругленный прямоугольник 6"/>
          <p:cNvSpPr/>
          <p:nvPr/>
        </p:nvSpPr>
        <p:spPr>
          <a:xfrm>
            <a:off x="1226045" y="1673969"/>
            <a:ext cx="7632848" cy="1584176"/>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400" dirty="0" smtClean="0"/>
              <a:t>У декларації зазначається вартість транспортного засобу на дату його набуття у власність, володіння або користування. Витрати на митне оформлення чи реєстрацію транспортного засобу в його вартість не включаються. Водночас, якщо відповідний видаток на митне оформлення чи реєстрацію перевищує встановлений поріг декларування (50 ПМ) і був здійснений суб’єктом декларування у звітному періоді, то він повинен бути відображений у розділі 14 «Видатки та правочини суб’єкта декларування» декларації.</a:t>
            </a:r>
            <a:endParaRPr lang="uk-UA" sz="1400" dirty="0">
              <a:latin typeface="Proxima Nova Rg" panose="02000506030000020004" pitchFamily="2" charset="0"/>
            </a:endParaRPr>
          </a:p>
        </p:txBody>
      </p:sp>
      <p:sp>
        <p:nvSpPr>
          <p:cNvPr id="8" name="Скругленный прямоугольник 7"/>
          <p:cNvSpPr/>
          <p:nvPr/>
        </p:nvSpPr>
        <p:spPr>
          <a:xfrm>
            <a:off x="1226045" y="4407731"/>
            <a:ext cx="7632848" cy="650614"/>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400" dirty="0" smtClean="0">
                <a:latin typeface="Proxima Nova Rg" panose="02000506030000020004" pitchFamily="2" charset="0"/>
              </a:rPr>
              <a:t>Якщо транспортний засіб передано </a:t>
            </a:r>
            <a:r>
              <a:rPr lang="uk-UA" sz="1400" dirty="0">
                <a:latin typeface="Proxima Nova Rg" panose="02000506030000020004" pitchFamily="2" charset="0"/>
              </a:rPr>
              <a:t>іншій особі на підставі </a:t>
            </a:r>
            <a:r>
              <a:rPr lang="uk-UA" sz="1400" b="1" dirty="0">
                <a:latin typeface="Proxima Nova Rg" panose="02000506030000020004" pitchFamily="2" charset="0"/>
              </a:rPr>
              <a:t>довіреності</a:t>
            </a:r>
            <a:r>
              <a:rPr lang="uk-UA" sz="1400" dirty="0">
                <a:latin typeface="Proxima Nova Rg" panose="02000506030000020004" pitchFamily="2" charset="0"/>
              </a:rPr>
              <a:t> з правом </a:t>
            </a:r>
            <a:r>
              <a:rPr lang="uk-UA" sz="1400" dirty="0" smtClean="0">
                <a:latin typeface="Proxima Nova Rg" panose="02000506030000020004" pitchFamily="2" charset="0"/>
              </a:rPr>
              <a:t>розпорядження ним то такий транспортний засіб необхідно декларувати так, як видача довіреності не припиняє права власності особи на майно.</a:t>
            </a:r>
            <a:endParaRPr lang="uk-UA" sz="1400" dirty="0">
              <a:latin typeface="Proxima Nova Rg" panose="02000506030000020004" pitchFamily="2" charset="0"/>
            </a:endParaRPr>
          </a:p>
        </p:txBody>
      </p:sp>
      <p:sp>
        <p:nvSpPr>
          <p:cNvPr id="3" name="Прямоугольник 2"/>
          <p:cNvSpPr/>
          <p:nvPr/>
        </p:nvSpPr>
        <p:spPr>
          <a:xfrm>
            <a:off x="1619672" y="111346"/>
            <a:ext cx="7344815" cy="738664"/>
          </a:xfrm>
          <a:prstGeom prst="rect">
            <a:avLst/>
          </a:prstGeom>
        </p:spPr>
        <p:txBody>
          <a:bodyPr wrap="square">
            <a:spAutoFit/>
          </a:bodyPr>
          <a:lstStyle/>
          <a:p>
            <a:pPr algn="ctr"/>
            <a:r>
              <a:rPr lang="uk-UA" sz="2100" b="1" dirty="0" smtClean="0">
                <a:ln w="6350">
                  <a:noFill/>
                </a:ln>
                <a:solidFill>
                  <a:srgbClr val="008000"/>
                </a:solidFill>
                <a:latin typeface="Proxima Nova Rg" panose="02000506030000020004" pitchFamily="2" charset="0"/>
                <a:ea typeface="+mj-ea"/>
                <a:cs typeface="+mj-cs"/>
              </a:rPr>
              <a:t>Транспортні засоби, що повинні бути відображені в декларації</a:t>
            </a:r>
            <a:r>
              <a:rPr lang="ru-RU" sz="2100" b="1" dirty="0" smtClean="0">
                <a:ln w="6350">
                  <a:noFill/>
                </a:ln>
                <a:solidFill>
                  <a:srgbClr val="008000"/>
                </a:solidFill>
                <a:latin typeface="Proxima Nova Rg" panose="02000506030000020004" pitchFamily="2" charset="0"/>
                <a:ea typeface="+mj-ea"/>
                <a:cs typeface="+mj-cs"/>
              </a:rPr>
              <a:t>.</a:t>
            </a:r>
            <a:r>
              <a:rPr lang="en-US" sz="2100" b="1" dirty="0" smtClean="0">
                <a:ln w="6350">
                  <a:noFill/>
                </a:ln>
                <a:solidFill>
                  <a:srgbClr val="008000"/>
                </a:solidFill>
                <a:latin typeface="Proxima Nova Rg" panose="02000506030000020004" pitchFamily="2" charset="0"/>
                <a:ea typeface="+mj-ea"/>
                <a:cs typeface="+mj-cs"/>
              </a:rPr>
              <a:t> </a:t>
            </a:r>
            <a:endParaRPr lang="uk-UA" dirty="0">
              <a:solidFill>
                <a:srgbClr val="008000"/>
              </a:solidFill>
              <a:latin typeface="Proxima Nova Rg" panose="02000506030000020004" pitchFamily="2" charset="0"/>
            </a:endParaRPr>
          </a:p>
        </p:txBody>
      </p:sp>
      <p:sp>
        <p:nvSpPr>
          <p:cNvPr id="9" name="Скругленный прямоугольник 8"/>
          <p:cNvSpPr/>
          <p:nvPr/>
        </p:nvSpPr>
        <p:spPr>
          <a:xfrm>
            <a:off x="1226045" y="3402161"/>
            <a:ext cx="7632848" cy="860028"/>
          </a:xfrm>
          <a:prstGeom prst="roundRect">
            <a:avLst/>
          </a:prstGeom>
          <a:ln w="12700">
            <a:solidFill>
              <a:srgbClr val="00B050"/>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uk-UA" sz="1400" dirty="0" smtClean="0"/>
              <a:t>Якщо транспортний засіб перебуває на праві власності у суб’єкта декларування та одночасно на праві користування у члена його сім’ї, то зазначаються права кожної особи на такий транспортний засіб (власність, інше право користування) у підрозділі «Права на цей об’єкт» форми декларації.</a:t>
            </a:r>
            <a:endParaRPr lang="uk-UA" sz="1400" dirty="0">
              <a:latin typeface="Proxima Nova Rg" panose="02000506030000020004" pitchFamily="2" charset="0"/>
            </a:endParaRPr>
          </a:p>
        </p:txBody>
      </p:sp>
    </p:spTree>
    <p:extLst>
      <p:ext uri="{BB962C8B-B14F-4D97-AF65-F5344CB8AC3E}">
        <p14:creationId xmlns:p14="http://schemas.microsoft.com/office/powerpoint/2010/main" val="42915036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2797</TotalTime>
  <Words>3240</Words>
  <Application>Microsoft Office PowerPoint</Application>
  <PresentationFormat>Произвольный</PresentationFormat>
  <Paragraphs>189</Paragraphs>
  <Slides>15</Slides>
  <Notes>15</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15</vt:i4>
      </vt:variant>
    </vt:vector>
  </HeadingPairs>
  <TitlesOfParts>
    <vt:vector size="26" baseType="lpstr">
      <vt:lpstr>arial</vt:lpstr>
      <vt:lpstr>arial</vt:lpstr>
      <vt:lpstr>Book Antiqua</vt:lpstr>
      <vt:lpstr>Calibri</vt:lpstr>
      <vt:lpstr>Lucida Sans</vt:lpstr>
      <vt:lpstr>Proxima Nova Rg</vt:lpstr>
      <vt:lpstr>Times New Roman</vt:lpstr>
      <vt:lpstr>Wingdings</vt:lpstr>
      <vt:lpstr>Wingdings 2</vt:lpstr>
      <vt:lpstr>Wingdings 3</vt:lpstr>
      <vt:lpstr>Апекс</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Основні положення Закону України «Про запобігання корупції» в частині декларування</dc:title>
  <dc:creator>Андрій Ю. Гальчишак</dc:creator>
  <cp:lastModifiedBy>RePack by Diakov</cp:lastModifiedBy>
  <cp:revision>161</cp:revision>
  <cp:lastPrinted>2019-07-19T07:32:08Z</cp:lastPrinted>
  <dcterms:created xsi:type="dcterms:W3CDTF">2018-12-28T10:20:45Z</dcterms:created>
  <dcterms:modified xsi:type="dcterms:W3CDTF">2021-02-03T13:58:25Z</dcterms:modified>
</cp:coreProperties>
</file>